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2"/>
    <p:sldId id="283" r:id="rId3"/>
    <p:sldId id="290" r:id="rId4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304" y="0"/>
            <a:ext cx="443483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118" y="200025"/>
            <a:ext cx="7655763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2312" y="1063625"/>
            <a:ext cx="8199755" cy="1619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576" y="138430"/>
            <a:ext cx="47625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/>
              <a:t>Организация</a:t>
            </a:r>
            <a:r>
              <a:rPr sz="2000" spc="-114" dirty="0"/>
              <a:t> </a:t>
            </a:r>
            <a:r>
              <a:rPr sz="2000" spc="-10" dirty="0"/>
              <a:t>проведения</a:t>
            </a:r>
            <a:r>
              <a:rPr sz="2000" spc="-50" dirty="0"/>
              <a:t> </a:t>
            </a:r>
            <a:r>
              <a:rPr sz="2000" dirty="0"/>
              <a:t>ВПР</a:t>
            </a:r>
            <a:r>
              <a:rPr sz="2000" spc="-80" dirty="0"/>
              <a:t> </a:t>
            </a:r>
            <a:r>
              <a:rPr sz="2000" dirty="0"/>
              <a:t>в</a:t>
            </a:r>
            <a:r>
              <a:rPr sz="2000" spc="-70" dirty="0"/>
              <a:t> </a:t>
            </a:r>
            <a:r>
              <a:rPr sz="2000" spc="-10" dirty="0"/>
              <a:t>2024- </a:t>
            </a:r>
            <a:r>
              <a:rPr sz="2000" dirty="0"/>
              <a:t>2025</a:t>
            </a:r>
            <a:r>
              <a:rPr sz="2000" spc="-65" dirty="0"/>
              <a:t> </a:t>
            </a:r>
            <a:r>
              <a:rPr sz="2000" spc="-10" dirty="0"/>
              <a:t>учебном</a:t>
            </a:r>
            <a:r>
              <a:rPr sz="2000" spc="-55" dirty="0"/>
              <a:t> </a:t>
            </a:r>
            <a:r>
              <a:rPr sz="2000" spc="-20" dirty="0"/>
              <a:t>году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611123" y="879347"/>
            <a:ext cx="8533130" cy="212090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21590" rIns="0" bIns="0" rtlCol="0">
            <a:spAutoFit/>
          </a:bodyPr>
          <a:lstStyle/>
          <a:p>
            <a:pPr marL="282575" indent="-213995">
              <a:lnSpc>
                <a:spcPct val="100000"/>
              </a:lnSpc>
              <a:spcBef>
                <a:spcPts val="170"/>
              </a:spcBef>
              <a:buFont typeface="Wingdings"/>
              <a:buChar char=""/>
              <a:tabLst>
                <a:tab pos="282575" algn="l"/>
              </a:tabLst>
            </a:pPr>
            <a:r>
              <a:rPr sz="1200" b="1" dirty="0">
                <a:solidFill>
                  <a:srgbClr val="CC3300"/>
                </a:solidFill>
                <a:latin typeface="Times New Roman"/>
                <a:cs typeface="Times New Roman"/>
              </a:rPr>
              <a:t>!!!</a:t>
            </a:r>
            <a:r>
              <a:rPr sz="1200" b="1" spc="27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ВПР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не</a:t>
            </a:r>
            <a:r>
              <a:rPr sz="1200" b="1" spc="-20" dirty="0">
                <a:latin typeface="Times New Roman"/>
                <a:cs typeface="Times New Roman"/>
              </a:rPr>
              <a:t> требуют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специальной</a:t>
            </a:r>
            <a:r>
              <a:rPr sz="1200" b="1" spc="-30" dirty="0">
                <a:latin typeface="Times New Roman"/>
                <a:cs typeface="Times New Roman"/>
              </a:rPr>
              <a:t> подготовки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обучающихся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1123" y="1252727"/>
            <a:ext cx="8533130" cy="388620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29209" rIns="0" bIns="0" rtlCol="0">
            <a:spAutoFit/>
          </a:bodyPr>
          <a:lstStyle/>
          <a:p>
            <a:pPr marL="287020" marR="744220" indent="-213995">
              <a:lnSpc>
                <a:spcPts val="1400"/>
              </a:lnSpc>
              <a:spcBef>
                <a:spcPts val="229"/>
              </a:spcBef>
              <a:buFont typeface="Wingdings"/>
              <a:buChar char=""/>
              <a:tabLst>
                <a:tab pos="289560" algn="l"/>
              </a:tabLst>
            </a:pPr>
            <a:r>
              <a:rPr sz="1200" dirty="0">
                <a:latin typeface="Times New Roman"/>
                <a:cs typeface="Times New Roman"/>
              </a:rPr>
              <a:t>ОО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могут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использовать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ВПР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качестве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мероприятий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текущего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контроля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успеваемости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промежуточной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аттестации 	</a:t>
            </a:r>
            <a:r>
              <a:rPr sz="1200" spc="-30" dirty="0">
                <a:latin typeface="Times New Roman"/>
                <a:cs typeface="Times New Roman"/>
              </a:rPr>
              <a:t>обучающихся,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проводимых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рамках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реализации</a:t>
            </a:r>
            <a:r>
              <a:rPr sz="1200" spc="-20" dirty="0">
                <a:latin typeface="Times New Roman"/>
                <a:cs typeface="Times New Roman"/>
              </a:rPr>
              <a:t> образовательной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программы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(пункт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Правил)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7323" y="1776983"/>
            <a:ext cx="8304277" cy="938398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24130" rIns="0" bIns="0" rtlCol="0">
            <a:spAutoFit/>
          </a:bodyPr>
          <a:lstStyle/>
          <a:p>
            <a:pPr marL="281940" indent="-213360" algn="just">
              <a:lnSpc>
                <a:spcPct val="99200"/>
              </a:lnSpc>
              <a:spcBef>
                <a:spcPts val="190"/>
              </a:spcBef>
              <a:buFont typeface="Wingdings"/>
              <a:buChar char=""/>
              <a:tabLst>
                <a:tab pos="281940" algn="l"/>
              </a:tabLst>
            </a:pP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Обучающиеся</a:t>
            </a:r>
            <a:r>
              <a:rPr sz="1200" b="1" spc="2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200" b="1" spc="2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ОВЗ</a:t>
            </a:r>
            <a:r>
              <a:rPr sz="1200" b="1" spc="2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принимают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участие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мероприятиях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оценке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качества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образования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решению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ОО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200" b="1" spc="1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согласия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родителей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(законных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представителей) и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учетом</a:t>
            </a:r>
            <a:r>
              <a:rPr sz="1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особенностей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состояния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здоровья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психофизического</a:t>
            </a:r>
            <a:r>
              <a:rPr sz="1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развития</a:t>
            </a:r>
            <a:r>
              <a:rPr sz="1200" dirty="0">
                <a:latin typeface="Times New Roman"/>
                <a:cs typeface="Times New Roman"/>
              </a:rPr>
              <a:t>. </a:t>
            </a:r>
            <a:r>
              <a:rPr sz="1200" spc="-25" dirty="0">
                <a:latin typeface="Times New Roman"/>
                <a:cs typeface="Times New Roman"/>
              </a:rPr>
              <a:t>При </a:t>
            </a:r>
            <a:r>
              <a:rPr sz="1200" dirty="0">
                <a:latin typeface="Times New Roman"/>
                <a:cs typeface="Times New Roman"/>
              </a:rPr>
              <a:t>этом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необходимо</a:t>
            </a:r>
            <a:r>
              <a:rPr sz="1200" dirty="0">
                <a:latin typeface="Times New Roman"/>
                <a:cs typeface="Times New Roman"/>
              </a:rPr>
              <a:t> учитывать,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что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контрольные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измерительные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материалы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проведения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проверочных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работ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составлены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по </a:t>
            </a:r>
            <a:r>
              <a:rPr sz="1200" b="1" spc="-10" dirty="0">
                <a:latin typeface="Times New Roman"/>
                <a:cs typeface="Times New Roman"/>
              </a:rPr>
              <a:t>образовательным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программам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начального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общего,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основного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общего,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среднего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общего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образования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(пункт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7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Правил)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123" y="2828544"/>
            <a:ext cx="8533130" cy="39941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29209" rIns="0" bIns="0" rtlCol="0">
            <a:spAutoFit/>
          </a:bodyPr>
          <a:lstStyle/>
          <a:p>
            <a:pPr marL="281305" indent="-213995">
              <a:lnSpc>
                <a:spcPts val="1420"/>
              </a:lnSpc>
              <a:spcBef>
                <a:spcPts val="229"/>
              </a:spcBef>
              <a:buFont typeface="Wingdings"/>
              <a:buChar char=""/>
              <a:tabLst>
                <a:tab pos="281305" algn="l"/>
              </a:tabLst>
            </a:pP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2024-</a:t>
            </a:r>
            <a:r>
              <a:rPr sz="1200" b="1" dirty="0">
                <a:latin typeface="Times New Roman"/>
                <a:cs typeface="Times New Roman"/>
              </a:rPr>
              <a:t>2025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учебном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году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обучающиеся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10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классов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принимают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участие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ВПР!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Обучающиеся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11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классов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не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принимают</a:t>
            </a:r>
            <a:endParaRPr sz="1200" dirty="0">
              <a:latin typeface="Times New Roman"/>
              <a:cs typeface="Times New Roman"/>
            </a:endParaRPr>
          </a:p>
          <a:p>
            <a:pPr marL="281940">
              <a:lnSpc>
                <a:spcPts val="1420"/>
              </a:lnSpc>
            </a:pPr>
            <a:r>
              <a:rPr sz="1200" b="1" dirty="0">
                <a:latin typeface="Times New Roman"/>
                <a:cs typeface="Times New Roman"/>
              </a:rPr>
              <a:t>участие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ВПР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(Приказ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Рособрнадзора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№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1008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от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13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мая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2024</a:t>
            </a:r>
            <a:r>
              <a:rPr sz="1200" spc="-25" dirty="0">
                <a:latin typeface="Times New Roman"/>
                <a:cs typeface="Times New Roman"/>
              </a:rPr>
              <a:t> г.)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1123" y="3384803"/>
            <a:ext cx="8533130" cy="390525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30480" rIns="0" bIns="0" rtlCol="0">
            <a:spAutoFit/>
          </a:bodyPr>
          <a:lstStyle/>
          <a:p>
            <a:pPr marL="305435" marR="603885" indent="-213995">
              <a:lnSpc>
                <a:spcPts val="1400"/>
              </a:lnSpc>
              <a:spcBef>
                <a:spcPts val="240"/>
              </a:spcBef>
              <a:buFont typeface="Wingdings"/>
              <a:buChar char=""/>
              <a:tabLst>
                <a:tab pos="307975" algn="l"/>
              </a:tabLst>
            </a:pPr>
            <a:r>
              <a:rPr sz="1200" dirty="0">
                <a:latin typeface="Times New Roman"/>
                <a:cs typeface="Times New Roman"/>
              </a:rPr>
              <a:t>Даты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проведения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ВПР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определяются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ОО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самостоятельно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соответствии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сроками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проведения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75" dirty="0">
                <a:latin typeface="Times New Roman"/>
                <a:cs typeface="Times New Roman"/>
              </a:rPr>
              <a:t>ВПР,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утвержденными 	</a:t>
            </a:r>
            <a:r>
              <a:rPr sz="1200" spc="-20" dirty="0">
                <a:latin typeface="Times New Roman"/>
                <a:cs typeface="Times New Roman"/>
              </a:rPr>
              <a:t>Приказом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(с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апреля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16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2025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г.)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1123" y="3925823"/>
            <a:ext cx="8533130" cy="210820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23495" rIns="0" bIns="0" rtlCol="0">
            <a:spAutoFit/>
          </a:bodyPr>
          <a:lstStyle/>
          <a:p>
            <a:pPr marL="305435" indent="-213995">
              <a:lnSpc>
                <a:spcPct val="100000"/>
              </a:lnSpc>
              <a:spcBef>
                <a:spcPts val="185"/>
              </a:spcBef>
              <a:buFont typeface="Wingdings"/>
              <a:buChar char=""/>
              <a:tabLst>
                <a:tab pos="305435" algn="l"/>
              </a:tabLst>
            </a:pPr>
            <a:r>
              <a:rPr sz="1200" spc="-35" dirty="0">
                <a:latin typeface="Times New Roman"/>
                <a:cs typeface="Times New Roman"/>
              </a:rPr>
              <a:t>Рекомендовано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обеспечить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дежурство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сотрудников</a:t>
            </a:r>
            <a:r>
              <a:rPr sz="1200" dirty="0">
                <a:latin typeface="Times New Roman"/>
                <a:cs typeface="Times New Roman"/>
              </a:rPr>
              <a:t> ОО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этаже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соблюдения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порядка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тишины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проведении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работ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1123" y="4296155"/>
            <a:ext cx="8533130" cy="652780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24765" rIns="0" bIns="0" rtlCol="0">
            <a:spAutoFit/>
          </a:bodyPr>
          <a:lstStyle/>
          <a:p>
            <a:pPr marL="298450" marR="51435" indent="-299085">
              <a:lnSpc>
                <a:spcPct val="100000"/>
              </a:lnSpc>
              <a:spcBef>
                <a:spcPts val="195"/>
              </a:spcBef>
              <a:buFont typeface="Wingdings"/>
              <a:buChar char=""/>
              <a:tabLst>
                <a:tab pos="298450" algn="l"/>
              </a:tabLst>
            </a:pP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целях</a:t>
            </a:r>
            <a:r>
              <a:rPr sz="1300" spc="-10" dirty="0">
                <a:latin typeface="Times New Roman"/>
                <a:cs typeface="Times New Roman"/>
              </a:rPr>
              <a:t> обеспечения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соблюдения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правил</a:t>
            </a:r>
            <a:r>
              <a:rPr sz="1300" spc="-10" dirty="0">
                <a:latin typeface="Times New Roman"/>
                <a:cs typeface="Times New Roman"/>
              </a:rPr>
              <a:t> проведения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10" dirty="0">
                <a:latin typeface="Times New Roman"/>
                <a:cs typeface="Times New Roman"/>
              </a:rPr>
              <a:t> объективности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результатов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ВПР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привлекаются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независимые </a:t>
            </a:r>
            <a:r>
              <a:rPr sz="1300" spc="-20" dirty="0">
                <a:latin typeface="Times New Roman"/>
                <a:cs typeface="Times New Roman"/>
              </a:rPr>
              <a:t>наблюдатели,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не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имеющие личной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заинтересованности,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и/или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проведение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работ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организовано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использованием</a:t>
            </a:r>
            <a:endParaRPr sz="1300" dirty="0">
              <a:latin typeface="Times New Roman"/>
              <a:cs typeface="Times New Roman"/>
            </a:endParaRPr>
          </a:p>
          <a:p>
            <a:pPr marL="298450">
              <a:lnSpc>
                <a:spcPct val="100000"/>
              </a:lnSpc>
            </a:pPr>
            <a:r>
              <a:rPr sz="1300" dirty="0">
                <a:latin typeface="Times New Roman"/>
                <a:cs typeface="Times New Roman"/>
              </a:rPr>
              <a:t>средств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видеонаблюдения</a:t>
            </a: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80731" y="86868"/>
            <a:ext cx="728472" cy="51206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9495" y="80772"/>
            <a:ext cx="885444" cy="524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3277" y="100572"/>
            <a:ext cx="4583430" cy="88519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925"/>
              </a:spcBef>
              <a:tabLst>
                <a:tab pos="3394075" algn="l"/>
              </a:tabLst>
            </a:pPr>
            <a:r>
              <a:rPr sz="1200" b="1" dirty="0">
                <a:solidFill>
                  <a:srgbClr val="C00000"/>
                </a:solidFill>
                <a:latin typeface="Segoe Script"/>
                <a:cs typeface="Segoe Script"/>
              </a:rPr>
              <a:t>Всероссийские</a:t>
            </a:r>
            <a:r>
              <a:rPr sz="1200" b="1" spc="-105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1200" b="1" dirty="0">
                <a:solidFill>
                  <a:srgbClr val="C00000"/>
                </a:solidFill>
                <a:latin typeface="Segoe Script"/>
                <a:cs typeface="Segoe Script"/>
              </a:rPr>
              <a:t>проверочные</a:t>
            </a:r>
            <a:r>
              <a:rPr sz="1200" b="1" spc="-70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Segoe Script"/>
                <a:cs typeface="Segoe Script"/>
              </a:rPr>
              <a:t>работы</a:t>
            </a:r>
            <a:r>
              <a:rPr sz="1200" b="1" dirty="0">
                <a:solidFill>
                  <a:srgbClr val="C00000"/>
                </a:solidFill>
                <a:latin typeface="Segoe Script"/>
                <a:cs typeface="Segoe Script"/>
              </a:rPr>
              <a:t>	-</a:t>
            </a:r>
            <a:r>
              <a:rPr sz="1200" b="1" spc="-15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Segoe Script"/>
                <a:cs typeface="Segoe Script"/>
              </a:rPr>
              <a:t>2025</a:t>
            </a:r>
            <a:endParaRPr sz="1200">
              <a:latin typeface="Segoe Script"/>
              <a:cs typeface="Segoe Script"/>
            </a:endParaRPr>
          </a:p>
          <a:p>
            <a:pPr marL="50800">
              <a:lnSpc>
                <a:spcPct val="100000"/>
              </a:lnSpc>
              <a:spcBef>
                <a:spcPts val="680"/>
              </a:spcBef>
            </a:pPr>
            <a:r>
              <a:rPr sz="1500" b="1" baseline="-8333" dirty="0">
                <a:solidFill>
                  <a:srgbClr val="C00000"/>
                </a:solidFill>
                <a:latin typeface="Segoe Script"/>
                <a:cs typeface="Segoe Script"/>
              </a:rPr>
              <a:t>В</a:t>
            </a:r>
            <a:r>
              <a:rPr sz="1500" b="1" spc="382" baseline="-8333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800" b="1" dirty="0">
                <a:latin typeface="Arial"/>
                <a:cs typeface="Arial"/>
              </a:rPr>
              <a:t>Ежегодные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контрольные</a:t>
            </a:r>
            <a:r>
              <a:rPr sz="800" b="1" dirty="0">
                <a:latin typeface="Arial"/>
                <a:cs typeface="Arial"/>
              </a:rPr>
              <a:t> работы</a:t>
            </a:r>
            <a:r>
              <a:rPr sz="800" b="1" spc="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по </a:t>
            </a:r>
            <a:r>
              <a:rPr sz="800" b="1" spc="-10" dirty="0">
                <a:latin typeface="Arial"/>
                <a:cs typeface="Arial"/>
              </a:rPr>
              <a:t>общеобразовательным</a:t>
            </a:r>
            <a:r>
              <a:rPr sz="800" b="1" spc="3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предметам,</a:t>
            </a:r>
            <a:endParaRPr sz="8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sz="1000" b="1" dirty="0">
                <a:solidFill>
                  <a:srgbClr val="C00000"/>
                </a:solidFill>
                <a:latin typeface="Segoe Script"/>
                <a:cs typeface="Segoe Script"/>
              </a:rPr>
              <a:t>П</a:t>
            </a:r>
            <a:r>
              <a:rPr sz="1000" b="1" spc="280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1200" b="1" spc="-15" baseline="3472" dirty="0">
                <a:latin typeface="Arial"/>
                <a:cs typeface="Arial"/>
              </a:rPr>
              <a:t>проводимые</a:t>
            </a:r>
            <a:r>
              <a:rPr sz="1200" b="1" spc="-30" baseline="3472" dirty="0">
                <a:latin typeface="Arial"/>
                <a:cs typeface="Arial"/>
              </a:rPr>
              <a:t> </a:t>
            </a:r>
            <a:r>
              <a:rPr sz="1200" b="1" baseline="3472" dirty="0">
                <a:latin typeface="Arial"/>
                <a:cs typeface="Arial"/>
              </a:rPr>
              <a:t>для</a:t>
            </a:r>
            <a:r>
              <a:rPr sz="1200" b="1" spc="-7" baseline="3472" dirty="0">
                <a:latin typeface="Arial"/>
                <a:cs typeface="Arial"/>
              </a:rPr>
              <a:t> </a:t>
            </a:r>
            <a:r>
              <a:rPr sz="1200" b="1" spc="-15" baseline="3472" dirty="0">
                <a:latin typeface="Arial"/>
                <a:cs typeface="Arial"/>
              </a:rPr>
              <a:t>определения</a:t>
            </a:r>
            <a:r>
              <a:rPr sz="1200" b="1" spc="-7" baseline="3472" dirty="0">
                <a:latin typeface="Arial"/>
                <a:cs typeface="Arial"/>
              </a:rPr>
              <a:t> </a:t>
            </a:r>
            <a:r>
              <a:rPr sz="1200" b="1" baseline="3472" dirty="0">
                <a:latin typeface="Arial"/>
                <a:cs typeface="Arial"/>
              </a:rPr>
              <a:t>уровня</a:t>
            </a:r>
            <a:r>
              <a:rPr sz="1200" b="1" spc="30" baseline="3472" dirty="0">
                <a:latin typeface="Arial"/>
                <a:cs typeface="Arial"/>
              </a:rPr>
              <a:t> </a:t>
            </a:r>
            <a:r>
              <a:rPr sz="1200" b="1" spc="-15" baseline="3472" dirty="0">
                <a:latin typeface="Arial"/>
                <a:cs typeface="Arial"/>
              </a:rPr>
              <a:t>подготовки</a:t>
            </a:r>
            <a:r>
              <a:rPr sz="1200" b="1" spc="-75" baseline="3472" dirty="0">
                <a:latin typeface="Arial"/>
                <a:cs typeface="Arial"/>
              </a:rPr>
              <a:t> </a:t>
            </a:r>
            <a:r>
              <a:rPr sz="1200" b="1" spc="-15" baseline="3472" dirty="0">
                <a:latin typeface="Arial"/>
                <a:cs typeface="Arial"/>
              </a:rPr>
              <a:t>школьников.</a:t>
            </a:r>
            <a:endParaRPr sz="1200" baseline="3472">
              <a:latin typeface="Arial"/>
              <a:cs typeface="Arial"/>
            </a:endParaRPr>
          </a:p>
          <a:p>
            <a:pPr marL="59055">
              <a:lnSpc>
                <a:spcPct val="100000"/>
              </a:lnSpc>
              <a:spcBef>
                <a:spcPts val="155"/>
              </a:spcBef>
            </a:pPr>
            <a:r>
              <a:rPr sz="1350" b="1" baseline="-6172" dirty="0">
                <a:solidFill>
                  <a:srgbClr val="C00000"/>
                </a:solidFill>
                <a:latin typeface="Segoe Script"/>
                <a:cs typeface="Segoe Script"/>
              </a:rPr>
              <a:t>Р</a:t>
            </a:r>
            <a:r>
              <a:rPr sz="1350" b="1" spc="-22" baseline="-6172" dirty="0">
                <a:solidFill>
                  <a:srgbClr val="C00000"/>
                </a:solidFill>
                <a:latin typeface="Segoe Script"/>
                <a:cs typeface="Segoe Script"/>
              </a:rPr>
              <a:t> </a:t>
            </a:r>
            <a:r>
              <a:rPr sz="800" b="1" dirty="0">
                <a:latin typeface="Arial"/>
                <a:cs typeface="Arial"/>
              </a:rPr>
              <a:t>Организовываются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Федеральной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службой</a:t>
            </a:r>
            <a:r>
              <a:rPr sz="800" b="1" spc="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по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надзору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в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сфере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образования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науки</a:t>
            </a:r>
            <a:endParaRPr sz="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339" y="166115"/>
            <a:ext cx="777240" cy="3261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28384" y="1199845"/>
            <a:ext cx="2606040" cy="571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Microsoft Sans Serif"/>
                <a:cs typeface="Microsoft Sans Serif"/>
              </a:rPr>
              <a:t>Каждая </a:t>
            </a:r>
            <a:r>
              <a:rPr sz="1000" dirty="0">
                <a:latin typeface="Microsoft Sans Serif"/>
                <a:cs typeface="Microsoft Sans Serif"/>
              </a:rPr>
              <a:t>школа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самостоятельно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определяет</a:t>
            </a:r>
            <a:endParaRPr sz="1000">
              <a:latin typeface="Microsoft Sans Serif"/>
              <a:cs typeface="Microsoft Sans Serif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Microsoft Sans Serif"/>
                <a:cs typeface="Microsoft Sans Serif"/>
              </a:rPr>
              <a:t>день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проведения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ВПР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период:</a:t>
            </a:r>
            <a:endParaRPr sz="10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000" b="1" dirty="0">
                <a:solidFill>
                  <a:srgbClr val="940000"/>
                </a:solidFill>
                <a:latin typeface="Arial"/>
                <a:cs typeface="Arial"/>
              </a:rPr>
              <a:t>с</a:t>
            </a:r>
            <a:r>
              <a:rPr sz="1000" b="1" spc="-20" dirty="0">
                <a:solidFill>
                  <a:srgbClr val="94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940000"/>
                </a:solidFill>
                <a:latin typeface="Arial"/>
                <a:cs typeface="Arial"/>
              </a:rPr>
              <a:t>11</a:t>
            </a:r>
            <a:r>
              <a:rPr sz="1000" b="1" spc="-30" dirty="0">
                <a:solidFill>
                  <a:srgbClr val="94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940000"/>
                </a:solidFill>
                <a:latin typeface="Arial"/>
                <a:cs typeface="Arial"/>
              </a:rPr>
              <a:t>апреля</a:t>
            </a:r>
            <a:r>
              <a:rPr sz="1000" b="1" spc="-10" dirty="0">
                <a:solidFill>
                  <a:srgbClr val="94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940000"/>
                </a:solidFill>
                <a:latin typeface="Arial"/>
                <a:cs typeface="Arial"/>
              </a:rPr>
              <a:t>по</a:t>
            </a:r>
            <a:r>
              <a:rPr sz="1000" b="1" spc="-15" dirty="0">
                <a:solidFill>
                  <a:srgbClr val="94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940000"/>
                </a:solidFill>
                <a:latin typeface="Arial"/>
                <a:cs typeface="Arial"/>
              </a:rPr>
              <a:t>16</a:t>
            </a:r>
            <a:r>
              <a:rPr sz="1000" b="1" spc="-20" dirty="0">
                <a:solidFill>
                  <a:srgbClr val="94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940000"/>
                </a:solidFill>
                <a:latin typeface="Arial"/>
                <a:cs typeface="Arial"/>
              </a:rPr>
              <a:t>мая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6319" y="3392423"/>
            <a:ext cx="1511935" cy="302260"/>
          </a:xfrm>
          <a:prstGeom prst="rect">
            <a:avLst/>
          </a:prstGeom>
          <a:ln w="12191">
            <a:solidFill>
              <a:srgbClr val="1F8DED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469900" marR="168910" indent="-294640">
              <a:lnSpc>
                <a:spcPct val="69300"/>
              </a:lnSpc>
              <a:spcBef>
                <a:spcPts val="300"/>
              </a:spcBef>
            </a:pPr>
            <a:r>
              <a:rPr sz="75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750" b="1" spc="-2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dirty="0">
                <a:solidFill>
                  <a:srgbClr val="0066FF"/>
                </a:solidFill>
                <a:latin typeface="Times New Roman"/>
                <a:cs typeface="Times New Roman"/>
              </a:rPr>
              <a:t>ВПР</a:t>
            </a:r>
            <a:r>
              <a:rPr sz="750" b="1" spc="-3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spc="-50" dirty="0">
                <a:solidFill>
                  <a:srgbClr val="0066FF"/>
                </a:solidFill>
                <a:latin typeface="Times New Roman"/>
                <a:cs typeface="Times New Roman"/>
              </a:rPr>
              <a:t>–</a:t>
            </a:r>
            <a:r>
              <a:rPr sz="750" b="1" spc="50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75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или</a:t>
            </a:r>
            <a:r>
              <a:rPr sz="75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50"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75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урока</a:t>
            </a:r>
            <a:endParaRPr sz="750">
              <a:latin typeface="Times New Roman"/>
              <a:cs typeface="Times New Roman"/>
            </a:endParaRPr>
          </a:p>
          <a:p>
            <a:pPr marL="181610">
              <a:lnSpc>
                <a:spcPts val="780"/>
              </a:lnSpc>
            </a:pPr>
            <a:r>
              <a:rPr sz="750" dirty="0">
                <a:latin typeface="Times New Roman"/>
                <a:cs typeface="Times New Roman"/>
              </a:rPr>
              <a:t>(в</a:t>
            </a:r>
            <a:r>
              <a:rPr sz="750" spc="-25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зависимости</a:t>
            </a:r>
            <a:r>
              <a:rPr sz="750" spc="3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от</a:t>
            </a:r>
            <a:r>
              <a:rPr sz="750" spc="-10" dirty="0">
                <a:latin typeface="Times New Roman"/>
                <a:cs typeface="Times New Roman"/>
              </a:rPr>
              <a:t> предмета)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2516" y="1153667"/>
            <a:ext cx="2113915" cy="18796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62865" marR="310515">
              <a:lnSpc>
                <a:spcPct val="71700"/>
              </a:lnSpc>
              <a:spcBef>
                <a:spcPts val="220"/>
              </a:spcBef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математика,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окружающий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мир,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литературное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чтение,</a:t>
            </a:r>
            <a:r>
              <a:rPr sz="700" spc="-3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язык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39823" y="1199388"/>
            <a:ext cx="192405" cy="289560"/>
            <a:chOff x="1639823" y="1199388"/>
            <a:chExt cx="192405" cy="289560"/>
          </a:xfrm>
        </p:grpSpPr>
        <p:sp>
          <p:nvSpPr>
            <p:cNvPr id="8" name="object 8"/>
            <p:cNvSpPr/>
            <p:nvPr/>
          </p:nvSpPr>
          <p:spPr>
            <a:xfrm>
              <a:off x="1645919" y="1205484"/>
              <a:ext cx="179705" cy="277495"/>
            </a:xfrm>
            <a:custGeom>
              <a:avLst/>
              <a:gdLst/>
              <a:ahLst/>
              <a:cxnLst/>
              <a:rect l="l" t="t" r="r" b="b"/>
              <a:pathLst>
                <a:path w="179705" h="277494">
                  <a:moveTo>
                    <a:pt x="89916" y="0"/>
                  </a:moveTo>
                  <a:lnTo>
                    <a:pt x="0" y="0"/>
                  </a:lnTo>
                  <a:lnTo>
                    <a:pt x="89916" y="138683"/>
                  </a:lnTo>
                  <a:lnTo>
                    <a:pt x="0" y="277240"/>
                  </a:lnTo>
                  <a:lnTo>
                    <a:pt x="89916" y="277240"/>
                  </a:lnTo>
                  <a:lnTo>
                    <a:pt x="179705" y="138683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45919" y="1205484"/>
              <a:ext cx="179705" cy="277495"/>
            </a:xfrm>
            <a:custGeom>
              <a:avLst/>
              <a:gdLst/>
              <a:ahLst/>
              <a:cxnLst/>
              <a:rect l="l" t="t" r="r" b="b"/>
              <a:pathLst>
                <a:path w="179705" h="277494">
                  <a:moveTo>
                    <a:pt x="0" y="0"/>
                  </a:moveTo>
                  <a:lnTo>
                    <a:pt x="89916" y="0"/>
                  </a:lnTo>
                  <a:lnTo>
                    <a:pt x="179705" y="138683"/>
                  </a:lnTo>
                  <a:lnTo>
                    <a:pt x="89916" y="277240"/>
                  </a:lnTo>
                  <a:lnTo>
                    <a:pt x="0" y="277240"/>
                  </a:lnTo>
                  <a:lnTo>
                    <a:pt x="89916" y="1386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842516" y="1507236"/>
            <a:ext cx="2113915" cy="178435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600"/>
              </a:lnSpc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 математика,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история, </a:t>
            </a:r>
            <a:r>
              <a:rPr sz="700" spc="-10" dirty="0">
                <a:latin typeface="Times New Roman"/>
                <a:cs typeface="Times New Roman"/>
              </a:rPr>
              <a:t>литература,</a:t>
            </a:r>
            <a:endParaRPr sz="700">
              <a:latin typeface="Times New Roman"/>
              <a:cs typeface="Times New Roman"/>
            </a:endParaRPr>
          </a:p>
          <a:p>
            <a:pPr marL="62865">
              <a:lnSpc>
                <a:spcPts val="775"/>
              </a:lnSpc>
            </a:pP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-1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география,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биология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40992" y="1860804"/>
            <a:ext cx="2113915" cy="25781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610"/>
              </a:lnSpc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математика,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история,</a:t>
            </a:r>
            <a:endParaRPr sz="700">
              <a:latin typeface="Times New Roman"/>
              <a:cs typeface="Times New Roman"/>
            </a:endParaRPr>
          </a:p>
          <a:p>
            <a:pPr marL="62865" marR="189865">
              <a:lnSpc>
                <a:spcPct val="70000"/>
              </a:lnSpc>
              <a:spcBef>
                <a:spcPts val="180"/>
              </a:spcBef>
            </a:pPr>
            <a:r>
              <a:rPr sz="700" spc="-10" dirty="0">
                <a:latin typeface="Times New Roman"/>
                <a:cs typeface="Times New Roman"/>
              </a:rPr>
              <a:t>обществознание, </a:t>
            </a:r>
            <a:r>
              <a:rPr sz="700" dirty="0">
                <a:latin typeface="Times New Roman"/>
                <a:cs typeface="Times New Roman"/>
              </a:rPr>
              <a:t>литература,</a:t>
            </a:r>
            <a:r>
              <a:rPr sz="700" spc="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язык,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география,</a:t>
            </a:r>
            <a:r>
              <a:rPr sz="700" spc="5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биология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40992" y="2223516"/>
            <a:ext cx="2113915" cy="25781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620"/>
              </a:lnSpc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математика,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история,</a:t>
            </a:r>
            <a:endParaRPr sz="700">
              <a:latin typeface="Times New Roman"/>
              <a:cs typeface="Times New Roman"/>
            </a:endParaRPr>
          </a:p>
          <a:p>
            <a:pPr marL="62865" marR="189865">
              <a:lnSpc>
                <a:spcPct val="70000"/>
              </a:lnSpc>
              <a:spcBef>
                <a:spcPts val="180"/>
              </a:spcBef>
            </a:pPr>
            <a:r>
              <a:rPr sz="700" spc="-10" dirty="0">
                <a:latin typeface="Times New Roman"/>
                <a:cs typeface="Times New Roman"/>
              </a:rPr>
              <a:t>обществознание, </a:t>
            </a:r>
            <a:r>
              <a:rPr sz="700" dirty="0">
                <a:latin typeface="Times New Roman"/>
                <a:cs typeface="Times New Roman"/>
              </a:rPr>
              <a:t>литература,</a:t>
            </a:r>
            <a:r>
              <a:rPr sz="700" spc="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язык,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география, </a:t>
            </a:r>
            <a:r>
              <a:rPr sz="700" dirty="0">
                <a:latin typeface="Times New Roman"/>
                <a:cs typeface="Times New Roman"/>
              </a:rPr>
              <a:t>биология,</a:t>
            </a:r>
            <a:r>
              <a:rPr sz="700" spc="1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физика,</a:t>
            </a:r>
            <a:r>
              <a:rPr sz="700" spc="-10" dirty="0">
                <a:latin typeface="Times New Roman"/>
                <a:cs typeface="Times New Roman"/>
              </a:rPr>
              <a:t> информатика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40992" y="2586227"/>
            <a:ext cx="2113915" cy="25654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615"/>
              </a:lnSpc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математика,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история,</a:t>
            </a:r>
            <a:endParaRPr sz="700">
              <a:latin typeface="Times New Roman"/>
              <a:cs typeface="Times New Roman"/>
            </a:endParaRPr>
          </a:p>
          <a:p>
            <a:pPr marL="62865" marR="118110">
              <a:lnSpc>
                <a:spcPct val="70000"/>
              </a:lnSpc>
              <a:spcBef>
                <a:spcPts val="180"/>
              </a:spcBef>
            </a:pPr>
            <a:r>
              <a:rPr sz="700" spc="-10" dirty="0">
                <a:latin typeface="Times New Roman"/>
                <a:cs typeface="Times New Roman"/>
              </a:rPr>
              <a:t>обществознание, </a:t>
            </a:r>
            <a:r>
              <a:rPr sz="700" dirty="0">
                <a:latin typeface="Times New Roman"/>
                <a:cs typeface="Times New Roman"/>
              </a:rPr>
              <a:t>литература,</a:t>
            </a:r>
            <a:r>
              <a:rPr sz="700" spc="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язык,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география,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биология, химия,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физика,</a:t>
            </a:r>
            <a:r>
              <a:rPr sz="700" spc="-10" dirty="0">
                <a:latin typeface="Times New Roman"/>
                <a:cs typeface="Times New Roman"/>
              </a:rPr>
              <a:t> информатика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40992" y="2950464"/>
            <a:ext cx="2113915" cy="25781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62865" marR="353695">
              <a:lnSpc>
                <a:spcPct val="77900"/>
              </a:lnSpc>
              <a:spcBef>
                <a:spcPts val="25"/>
              </a:spcBef>
            </a:pPr>
            <a:r>
              <a:rPr sz="700" dirty="0">
                <a:latin typeface="Times New Roman"/>
                <a:cs typeface="Times New Roman"/>
              </a:rPr>
              <a:t>русский</a:t>
            </a:r>
            <a:r>
              <a:rPr sz="700" spc="1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язык,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математика,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история,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обществознание,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география, физика,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химия,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литература,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иностранный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язык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635251" y="1549908"/>
            <a:ext cx="190500" cy="288290"/>
            <a:chOff x="1635251" y="1549908"/>
            <a:chExt cx="190500" cy="288290"/>
          </a:xfrm>
        </p:grpSpPr>
        <p:sp>
          <p:nvSpPr>
            <p:cNvPr id="16" name="object 16"/>
            <p:cNvSpPr/>
            <p:nvPr/>
          </p:nvSpPr>
          <p:spPr>
            <a:xfrm>
              <a:off x="1641347" y="1556004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89153" y="0"/>
                  </a:moveTo>
                  <a:lnTo>
                    <a:pt x="0" y="0"/>
                  </a:lnTo>
                  <a:lnTo>
                    <a:pt x="89153" y="137922"/>
                  </a:lnTo>
                  <a:lnTo>
                    <a:pt x="0" y="275844"/>
                  </a:lnTo>
                  <a:lnTo>
                    <a:pt x="89153" y="275844"/>
                  </a:lnTo>
                  <a:lnTo>
                    <a:pt x="178181" y="137922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41347" y="1556004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0" y="0"/>
                  </a:moveTo>
                  <a:lnTo>
                    <a:pt x="89153" y="0"/>
                  </a:lnTo>
                  <a:lnTo>
                    <a:pt x="178181" y="137922"/>
                  </a:lnTo>
                  <a:lnTo>
                    <a:pt x="89153" y="275844"/>
                  </a:lnTo>
                  <a:lnTo>
                    <a:pt x="0" y="275844"/>
                  </a:lnTo>
                  <a:lnTo>
                    <a:pt x="89153" y="13792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645920" y="1891283"/>
            <a:ext cx="190500" cy="288290"/>
            <a:chOff x="1645920" y="1891283"/>
            <a:chExt cx="190500" cy="288290"/>
          </a:xfrm>
        </p:grpSpPr>
        <p:sp>
          <p:nvSpPr>
            <p:cNvPr id="19" name="object 19"/>
            <p:cNvSpPr/>
            <p:nvPr/>
          </p:nvSpPr>
          <p:spPr>
            <a:xfrm>
              <a:off x="1652016" y="1897379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89153" y="0"/>
                  </a:moveTo>
                  <a:lnTo>
                    <a:pt x="0" y="0"/>
                  </a:lnTo>
                  <a:lnTo>
                    <a:pt x="89153" y="137921"/>
                  </a:lnTo>
                  <a:lnTo>
                    <a:pt x="0" y="275844"/>
                  </a:lnTo>
                  <a:lnTo>
                    <a:pt x="89153" y="275844"/>
                  </a:lnTo>
                  <a:lnTo>
                    <a:pt x="178181" y="137921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2016" y="1897379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0" y="0"/>
                  </a:moveTo>
                  <a:lnTo>
                    <a:pt x="89153" y="0"/>
                  </a:lnTo>
                  <a:lnTo>
                    <a:pt x="178181" y="137921"/>
                  </a:lnTo>
                  <a:lnTo>
                    <a:pt x="89153" y="275844"/>
                  </a:lnTo>
                  <a:lnTo>
                    <a:pt x="0" y="275844"/>
                  </a:lnTo>
                  <a:lnTo>
                    <a:pt x="89153" y="13792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249425" y="1176274"/>
            <a:ext cx="576580" cy="2033905"/>
            <a:chOff x="1249425" y="1176274"/>
            <a:chExt cx="576580" cy="2033905"/>
          </a:xfrm>
        </p:grpSpPr>
        <p:sp>
          <p:nvSpPr>
            <p:cNvPr id="22" name="object 22"/>
            <p:cNvSpPr/>
            <p:nvPr/>
          </p:nvSpPr>
          <p:spPr>
            <a:xfrm>
              <a:off x="1639823" y="2241804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89153" y="0"/>
                  </a:moveTo>
                  <a:lnTo>
                    <a:pt x="0" y="0"/>
                  </a:lnTo>
                  <a:lnTo>
                    <a:pt x="89153" y="137921"/>
                  </a:lnTo>
                  <a:lnTo>
                    <a:pt x="0" y="275844"/>
                  </a:lnTo>
                  <a:lnTo>
                    <a:pt x="89153" y="275844"/>
                  </a:lnTo>
                  <a:lnTo>
                    <a:pt x="178307" y="137921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39823" y="2241804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5" h="276225">
                  <a:moveTo>
                    <a:pt x="0" y="0"/>
                  </a:moveTo>
                  <a:lnTo>
                    <a:pt x="89153" y="0"/>
                  </a:lnTo>
                  <a:lnTo>
                    <a:pt x="178307" y="137921"/>
                  </a:lnTo>
                  <a:lnTo>
                    <a:pt x="89153" y="275844"/>
                  </a:lnTo>
                  <a:lnTo>
                    <a:pt x="0" y="275844"/>
                  </a:lnTo>
                  <a:lnTo>
                    <a:pt x="89153" y="13792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41347" y="2578608"/>
              <a:ext cx="178435" cy="277495"/>
            </a:xfrm>
            <a:custGeom>
              <a:avLst/>
              <a:gdLst/>
              <a:ahLst/>
              <a:cxnLst/>
              <a:rect l="l" t="t" r="r" b="b"/>
              <a:pathLst>
                <a:path w="178435" h="277494">
                  <a:moveTo>
                    <a:pt x="89153" y="0"/>
                  </a:moveTo>
                  <a:lnTo>
                    <a:pt x="0" y="0"/>
                  </a:lnTo>
                  <a:lnTo>
                    <a:pt x="89153" y="138684"/>
                  </a:lnTo>
                  <a:lnTo>
                    <a:pt x="0" y="277368"/>
                  </a:lnTo>
                  <a:lnTo>
                    <a:pt x="89153" y="277368"/>
                  </a:lnTo>
                  <a:lnTo>
                    <a:pt x="178181" y="138684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41347" y="2578608"/>
              <a:ext cx="178435" cy="277495"/>
            </a:xfrm>
            <a:custGeom>
              <a:avLst/>
              <a:gdLst/>
              <a:ahLst/>
              <a:cxnLst/>
              <a:rect l="l" t="t" r="r" b="b"/>
              <a:pathLst>
                <a:path w="178435" h="277494">
                  <a:moveTo>
                    <a:pt x="0" y="0"/>
                  </a:moveTo>
                  <a:lnTo>
                    <a:pt x="89153" y="0"/>
                  </a:lnTo>
                  <a:lnTo>
                    <a:pt x="178181" y="138684"/>
                  </a:lnTo>
                  <a:lnTo>
                    <a:pt x="89153" y="277368"/>
                  </a:lnTo>
                  <a:lnTo>
                    <a:pt x="0" y="277368"/>
                  </a:lnTo>
                  <a:lnTo>
                    <a:pt x="89153" y="1386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41347" y="2929128"/>
              <a:ext cx="178435" cy="274320"/>
            </a:xfrm>
            <a:custGeom>
              <a:avLst/>
              <a:gdLst/>
              <a:ahLst/>
              <a:cxnLst/>
              <a:rect l="l" t="t" r="r" b="b"/>
              <a:pathLst>
                <a:path w="178435" h="274319">
                  <a:moveTo>
                    <a:pt x="89153" y="0"/>
                  </a:moveTo>
                  <a:lnTo>
                    <a:pt x="0" y="0"/>
                  </a:lnTo>
                  <a:lnTo>
                    <a:pt x="89153" y="137160"/>
                  </a:lnTo>
                  <a:lnTo>
                    <a:pt x="0" y="274320"/>
                  </a:lnTo>
                  <a:lnTo>
                    <a:pt x="89153" y="274320"/>
                  </a:lnTo>
                  <a:lnTo>
                    <a:pt x="178181" y="137160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41347" y="2929128"/>
              <a:ext cx="178435" cy="274320"/>
            </a:xfrm>
            <a:custGeom>
              <a:avLst/>
              <a:gdLst/>
              <a:ahLst/>
              <a:cxnLst/>
              <a:rect l="l" t="t" r="r" b="b"/>
              <a:pathLst>
                <a:path w="178435" h="274319">
                  <a:moveTo>
                    <a:pt x="0" y="0"/>
                  </a:moveTo>
                  <a:lnTo>
                    <a:pt x="89153" y="0"/>
                  </a:lnTo>
                  <a:lnTo>
                    <a:pt x="178181" y="137160"/>
                  </a:lnTo>
                  <a:lnTo>
                    <a:pt x="89153" y="274320"/>
                  </a:lnTo>
                  <a:lnTo>
                    <a:pt x="0" y="274320"/>
                  </a:lnTo>
                  <a:lnTo>
                    <a:pt x="89153" y="13716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63395" y="1182624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7" y="0"/>
                  </a:moveTo>
                  <a:lnTo>
                    <a:pt x="97281" y="12573"/>
                  </a:lnTo>
                  <a:lnTo>
                    <a:pt x="46609" y="46609"/>
                  </a:lnTo>
                  <a:lnTo>
                    <a:pt x="12572" y="97281"/>
                  </a:lnTo>
                  <a:lnTo>
                    <a:pt x="0" y="159258"/>
                  </a:lnTo>
                  <a:lnTo>
                    <a:pt x="3238" y="191262"/>
                  </a:lnTo>
                  <a:lnTo>
                    <a:pt x="27178" y="248285"/>
                  </a:lnTo>
                  <a:lnTo>
                    <a:pt x="70231" y="291338"/>
                  </a:lnTo>
                  <a:lnTo>
                    <a:pt x="127126" y="315340"/>
                  </a:lnTo>
                  <a:lnTo>
                    <a:pt x="159257" y="318515"/>
                  </a:lnTo>
                  <a:lnTo>
                    <a:pt x="191388" y="315340"/>
                  </a:lnTo>
                  <a:lnTo>
                    <a:pt x="248284" y="291338"/>
                  </a:lnTo>
                  <a:lnTo>
                    <a:pt x="291338" y="248285"/>
                  </a:lnTo>
                  <a:lnTo>
                    <a:pt x="315341" y="191262"/>
                  </a:lnTo>
                  <a:lnTo>
                    <a:pt x="318516" y="159258"/>
                  </a:lnTo>
                  <a:lnTo>
                    <a:pt x="315341" y="127126"/>
                  </a:lnTo>
                  <a:lnTo>
                    <a:pt x="291338" y="70230"/>
                  </a:lnTo>
                  <a:lnTo>
                    <a:pt x="248284" y="27177"/>
                  </a:lnTo>
                  <a:lnTo>
                    <a:pt x="191388" y="3175"/>
                  </a:lnTo>
                  <a:lnTo>
                    <a:pt x="159257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63395" y="1182624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8"/>
                  </a:moveTo>
                  <a:lnTo>
                    <a:pt x="12572" y="97281"/>
                  </a:lnTo>
                  <a:lnTo>
                    <a:pt x="46609" y="46609"/>
                  </a:lnTo>
                  <a:lnTo>
                    <a:pt x="97281" y="12573"/>
                  </a:lnTo>
                  <a:lnTo>
                    <a:pt x="159257" y="0"/>
                  </a:lnTo>
                  <a:lnTo>
                    <a:pt x="191388" y="3175"/>
                  </a:lnTo>
                  <a:lnTo>
                    <a:pt x="248284" y="27177"/>
                  </a:lnTo>
                  <a:lnTo>
                    <a:pt x="291338" y="70230"/>
                  </a:lnTo>
                  <a:lnTo>
                    <a:pt x="315341" y="127126"/>
                  </a:lnTo>
                  <a:lnTo>
                    <a:pt x="318516" y="159258"/>
                  </a:lnTo>
                  <a:lnTo>
                    <a:pt x="315341" y="191262"/>
                  </a:lnTo>
                  <a:lnTo>
                    <a:pt x="291338" y="248285"/>
                  </a:lnTo>
                  <a:lnTo>
                    <a:pt x="248284" y="291338"/>
                  </a:lnTo>
                  <a:lnTo>
                    <a:pt x="191388" y="315340"/>
                  </a:lnTo>
                  <a:lnTo>
                    <a:pt x="159257" y="318515"/>
                  </a:lnTo>
                  <a:lnTo>
                    <a:pt x="127126" y="315340"/>
                  </a:lnTo>
                  <a:lnTo>
                    <a:pt x="70231" y="291338"/>
                  </a:lnTo>
                  <a:lnTo>
                    <a:pt x="27178" y="248285"/>
                  </a:lnTo>
                  <a:lnTo>
                    <a:pt x="3238" y="191262"/>
                  </a:lnTo>
                  <a:lnTo>
                    <a:pt x="0" y="15925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55775" y="1517904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8" y="0"/>
                  </a:moveTo>
                  <a:lnTo>
                    <a:pt x="97282" y="12573"/>
                  </a:lnTo>
                  <a:lnTo>
                    <a:pt x="46609" y="46609"/>
                  </a:lnTo>
                  <a:lnTo>
                    <a:pt x="12509" y="97282"/>
                  </a:lnTo>
                  <a:lnTo>
                    <a:pt x="0" y="159258"/>
                  </a:lnTo>
                  <a:lnTo>
                    <a:pt x="3238" y="191262"/>
                  </a:lnTo>
                  <a:lnTo>
                    <a:pt x="27178" y="248285"/>
                  </a:lnTo>
                  <a:lnTo>
                    <a:pt x="70231" y="291338"/>
                  </a:lnTo>
                  <a:lnTo>
                    <a:pt x="127127" y="315341"/>
                  </a:lnTo>
                  <a:lnTo>
                    <a:pt x="159258" y="318516"/>
                  </a:lnTo>
                  <a:lnTo>
                    <a:pt x="191389" y="315341"/>
                  </a:lnTo>
                  <a:lnTo>
                    <a:pt x="248285" y="291338"/>
                  </a:lnTo>
                  <a:lnTo>
                    <a:pt x="291338" y="248285"/>
                  </a:lnTo>
                  <a:lnTo>
                    <a:pt x="315341" y="191262"/>
                  </a:lnTo>
                  <a:lnTo>
                    <a:pt x="318516" y="159258"/>
                  </a:lnTo>
                  <a:lnTo>
                    <a:pt x="315341" y="127126"/>
                  </a:lnTo>
                  <a:lnTo>
                    <a:pt x="291338" y="70231"/>
                  </a:lnTo>
                  <a:lnTo>
                    <a:pt x="248285" y="27178"/>
                  </a:lnTo>
                  <a:lnTo>
                    <a:pt x="191389" y="3175"/>
                  </a:lnTo>
                  <a:lnTo>
                    <a:pt x="159258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55775" y="1517904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8"/>
                  </a:moveTo>
                  <a:lnTo>
                    <a:pt x="12509" y="97282"/>
                  </a:lnTo>
                  <a:lnTo>
                    <a:pt x="46609" y="46609"/>
                  </a:lnTo>
                  <a:lnTo>
                    <a:pt x="97282" y="12573"/>
                  </a:lnTo>
                  <a:lnTo>
                    <a:pt x="159258" y="0"/>
                  </a:lnTo>
                  <a:lnTo>
                    <a:pt x="191389" y="3175"/>
                  </a:lnTo>
                  <a:lnTo>
                    <a:pt x="248285" y="27178"/>
                  </a:lnTo>
                  <a:lnTo>
                    <a:pt x="291338" y="70231"/>
                  </a:lnTo>
                  <a:lnTo>
                    <a:pt x="315341" y="127126"/>
                  </a:lnTo>
                  <a:lnTo>
                    <a:pt x="318516" y="159258"/>
                  </a:lnTo>
                  <a:lnTo>
                    <a:pt x="315341" y="191262"/>
                  </a:lnTo>
                  <a:lnTo>
                    <a:pt x="291338" y="248285"/>
                  </a:lnTo>
                  <a:lnTo>
                    <a:pt x="248285" y="291338"/>
                  </a:lnTo>
                  <a:lnTo>
                    <a:pt x="191389" y="315341"/>
                  </a:lnTo>
                  <a:lnTo>
                    <a:pt x="159258" y="318516"/>
                  </a:lnTo>
                  <a:lnTo>
                    <a:pt x="127127" y="315341"/>
                  </a:lnTo>
                  <a:lnTo>
                    <a:pt x="70231" y="291338"/>
                  </a:lnTo>
                  <a:lnTo>
                    <a:pt x="27178" y="248285"/>
                  </a:lnTo>
                  <a:lnTo>
                    <a:pt x="3238" y="191262"/>
                  </a:lnTo>
                  <a:lnTo>
                    <a:pt x="0" y="15925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63395" y="1865376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7" y="0"/>
                  </a:moveTo>
                  <a:lnTo>
                    <a:pt x="97281" y="12573"/>
                  </a:lnTo>
                  <a:lnTo>
                    <a:pt x="46609" y="46609"/>
                  </a:lnTo>
                  <a:lnTo>
                    <a:pt x="12572" y="97281"/>
                  </a:lnTo>
                  <a:lnTo>
                    <a:pt x="0" y="159257"/>
                  </a:lnTo>
                  <a:lnTo>
                    <a:pt x="3238" y="191388"/>
                  </a:lnTo>
                  <a:lnTo>
                    <a:pt x="27178" y="248285"/>
                  </a:lnTo>
                  <a:lnTo>
                    <a:pt x="70231" y="291338"/>
                  </a:lnTo>
                  <a:lnTo>
                    <a:pt x="127126" y="315341"/>
                  </a:lnTo>
                  <a:lnTo>
                    <a:pt x="159257" y="318516"/>
                  </a:lnTo>
                  <a:lnTo>
                    <a:pt x="191388" y="315341"/>
                  </a:lnTo>
                  <a:lnTo>
                    <a:pt x="248284" y="291338"/>
                  </a:lnTo>
                  <a:lnTo>
                    <a:pt x="291338" y="248285"/>
                  </a:lnTo>
                  <a:lnTo>
                    <a:pt x="315341" y="191388"/>
                  </a:lnTo>
                  <a:lnTo>
                    <a:pt x="318516" y="159257"/>
                  </a:lnTo>
                  <a:lnTo>
                    <a:pt x="315341" y="127254"/>
                  </a:lnTo>
                  <a:lnTo>
                    <a:pt x="291338" y="70231"/>
                  </a:lnTo>
                  <a:lnTo>
                    <a:pt x="248284" y="27178"/>
                  </a:lnTo>
                  <a:lnTo>
                    <a:pt x="191388" y="3175"/>
                  </a:lnTo>
                  <a:lnTo>
                    <a:pt x="159257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63395" y="1865376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7"/>
                  </a:moveTo>
                  <a:lnTo>
                    <a:pt x="12572" y="97281"/>
                  </a:lnTo>
                  <a:lnTo>
                    <a:pt x="46609" y="46609"/>
                  </a:lnTo>
                  <a:lnTo>
                    <a:pt x="97281" y="12573"/>
                  </a:lnTo>
                  <a:lnTo>
                    <a:pt x="159257" y="0"/>
                  </a:lnTo>
                  <a:lnTo>
                    <a:pt x="191388" y="3175"/>
                  </a:lnTo>
                  <a:lnTo>
                    <a:pt x="248284" y="27178"/>
                  </a:lnTo>
                  <a:lnTo>
                    <a:pt x="291338" y="70231"/>
                  </a:lnTo>
                  <a:lnTo>
                    <a:pt x="315341" y="127254"/>
                  </a:lnTo>
                  <a:lnTo>
                    <a:pt x="318516" y="159257"/>
                  </a:lnTo>
                  <a:lnTo>
                    <a:pt x="315341" y="191388"/>
                  </a:lnTo>
                  <a:lnTo>
                    <a:pt x="291338" y="248285"/>
                  </a:lnTo>
                  <a:lnTo>
                    <a:pt x="248284" y="291338"/>
                  </a:lnTo>
                  <a:lnTo>
                    <a:pt x="191388" y="315341"/>
                  </a:lnTo>
                  <a:lnTo>
                    <a:pt x="159257" y="318516"/>
                  </a:lnTo>
                  <a:lnTo>
                    <a:pt x="127126" y="315341"/>
                  </a:lnTo>
                  <a:lnTo>
                    <a:pt x="70231" y="291338"/>
                  </a:lnTo>
                  <a:lnTo>
                    <a:pt x="27178" y="248285"/>
                  </a:lnTo>
                  <a:lnTo>
                    <a:pt x="3238" y="191388"/>
                  </a:lnTo>
                  <a:lnTo>
                    <a:pt x="0" y="15925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74063" y="2212848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8" y="0"/>
                  </a:moveTo>
                  <a:lnTo>
                    <a:pt x="97282" y="12572"/>
                  </a:lnTo>
                  <a:lnTo>
                    <a:pt x="46609" y="46608"/>
                  </a:lnTo>
                  <a:lnTo>
                    <a:pt x="12573" y="97281"/>
                  </a:lnTo>
                  <a:lnTo>
                    <a:pt x="0" y="159257"/>
                  </a:lnTo>
                  <a:lnTo>
                    <a:pt x="3175" y="191388"/>
                  </a:lnTo>
                  <a:lnTo>
                    <a:pt x="27178" y="248284"/>
                  </a:lnTo>
                  <a:lnTo>
                    <a:pt x="70231" y="291338"/>
                  </a:lnTo>
                  <a:lnTo>
                    <a:pt x="127127" y="315340"/>
                  </a:lnTo>
                  <a:lnTo>
                    <a:pt x="159258" y="318515"/>
                  </a:lnTo>
                  <a:lnTo>
                    <a:pt x="191389" y="315340"/>
                  </a:lnTo>
                  <a:lnTo>
                    <a:pt x="248285" y="291338"/>
                  </a:lnTo>
                  <a:lnTo>
                    <a:pt x="291338" y="248284"/>
                  </a:lnTo>
                  <a:lnTo>
                    <a:pt x="315341" y="191388"/>
                  </a:lnTo>
                  <a:lnTo>
                    <a:pt x="318516" y="159257"/>
                  </a:lnTo>
                  <a:lnTo>
                    <a:pt x="315341" y="127253"/>
                  </a:lnTo>
                  <a:lnTo>
                    <a:pt x="291338" y="70231"/>
                  </a:lnTo>
                  <a:lnTo>
                    <a:pt x="248285" y="27177"/>
                  </a:lnTo>
                  <a:lnTo>
                    <a:pt x="191389" y="3175"/>
                  </a:lnTo>
                  <a:lnTo>
                    <a:pt x="159258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74063" y="2212848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7"/>
                  </a:moveTo>
                  <a:lnTo>
                    <a:pt x="12573" y="97281"/>
                  </a:lnTo>
                  <a:lnTo>
                    <a:pt x="46609" y="46608"/>
                  </a:lnTo>
                  <a:lnTo>
                    <a:pt x="97282" y="12572"/>
                  </a:lnTo>
                  <a:lnTo>
                    <a:pt x="159258" y="0"/>
                  </a:lnTo>
                  <a:lnTo>
                    <a:pt x="191389" y="3175"/>
                  </a:lnTo>
                  <a:lnTo>
                    <a:pt x="248285" y="27177"/>
                  </a:lnTo>
                  <a:lnTo>
                    <a:pt x="291338" y="70231"/>
                  </a:lnTo>
                  <a:lnTo>
                    <a:pt x="315341" y="127253"/>
                  </a:lnTo>
                  <a:lnTo>
                    <a:pt x="318516" y="159257"/>
                  </a:lnTo>
                  <a:lnTo>
                    <a:pt x="315341" y="191388"/>
                  </a:lnTo>
                  <a:lnTo>
                    <a:pt x="291338" y="248284"/>
                  </a:lnTo>
                  <a:lnTo>
                    <a:pt x="248285" y="291338"/>
                  </a:lnTo>
                  <a:lnTo>
                    <a:pt x="191389" y="315340"/>
                  </a:lnTo>
                  <a:lnTo>
                    <a:pt x="159258" y="318515"/>
                  </a:lnTo>
                  <a:lnTo>
                    <a:pt x="127127" y="315340"/>
                  </a:lnTo>
                  <a:lnTo>
                    <a:pt x="70231" y="291338"/>
                  </a:lnTo>
                  <a:lnTo>
                    <a:pt x="27178" y="248284"/>
                  </a:lnTo>
                  <a:lnTo>
                    <a:pt x="3175" y="191388"/>
                  </a:lnTo>
                  <a:lnTo>
                    <a:pt x="0" y="15925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74063" y="2569463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8" y="0"/>
                  </a:moveTo>
                  <a:lnTo>
                    <a:pt x="97282" y="12573"/>
                  </a:lnTo>
                  <a:lnTo>
                    <a:pt x="46609" y="46609"/>
                  </a:lnTo>
                  <a:lnTo>
                    <a:pt x="12573" y="97281"/>
                  </a:lnTo>
                  <a:lnTo>
                    <a:pt x="0" y="159258"/>
                  </a:lnTo>
                  <a:lnTo>
                    <a:pt x="3175" y="191388"/>
                  </a:lnTo>
                  <a:lnTo>
                    <a:pt x="27178" y="248285"/>
                  </a:lnTo>
                  <a:lnTo>
                    <a:pt x="70231" y="291338"/>
                  </a:lnTo>
                  <a:lnTo>
                    <a:pt x="127127" y="315341"/>
                  </a:lnTo>
                  <a:lnTo>
                    <a:pt x="159258" y="318516"/>
                  </a:lnTo>
                  <a:lnTo>
                    <a:pt x="191389" y="315341"/>
                  </a:lnTo>
                  <a:lnTo>
                    <a:pt x="248285" y="291338"/>
                  </a:lnTo>
                  <a:lnTo>
                    <a:pt x="291338" y="248285"/>
                  </a:lnTo>
                  <a:lnTo>
                    <a:pt x="315341" y="191388"/>
                  </a:lnTo>
                  <a:lnTo>
                    <a:pt x="318516" y="159258"/>
                  </a:lnTo>
                  <a:lnTo>
                    <a:pt x="315341" y="127254"/>
                  </a:lnTo>
                  <a:lnTo>
                    <a:pt x="291338" y="70231"/>
                  </a:lnTo>
                  <a:lnTo>
                    <a:pt x="248285" y="27178"/>
                  </a:lnTo>
                  <a:lnTo>
                    <a:pt x="191389" y="3175"/>
                  </a:lnTo>
                  <a:lnTo>
                    <a:pt x="159258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74063" y="2569463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8"/>
                  </a:moveTo>
                  <a:lnTo>
                    <a:pt x="12573" y="97281"/>
                  </a:lnTo>
                  <a:lnTo>
                    <a:pt x="46609" y="46609"/>
                  </a:lnTo>
                  <a:lnTo>
                    <a:pt x="97282" y="12573"/>
                  </a:lnTo>
                  <a:lnTo>
                    <a:pt x="159258" y="0"/>
                  </a:lnTo>
                  <a:lnTo>
                    <a:pt x="191389" y="3175"/>
                  </a:lnTo>
                  <a:lnTo>
                    <a:pt x="248285" y="27178"/>
                  </a:lnTo>
                  <a:lnTo>
                    <a:pt x="291338" y="70231"/>
                  </a:lnTo>
                  <a:lnTo>
                    <a:pt x="315341" y="127254"/>
                  </a:lnTo>
                  <a:lnTo>
                    <a:pt x="318516" y="159258"/>
                  </a:lnTo>
                  <a:lnTo>
                    <a:pt x="315341" y="191388"/>
                  </a:lnTo>
                  <a:lnTo>
                    <a:pt x="291338" y="248285"/>
                  </a:lnTo>
                  <a:lnTo>
                    <a:pt x="248285" y="291338"/>
                  </a:lnTo>
                  <a:lnTo>
                    <a:pt x="191389" y="315341"/>
                  </a:lnTo>
                  <a:lnTo>
                    <a:pt x="159258" y="318516"/>
                  </a:lnTo>
                  <a:lnTo>
                    <a:pt x="127127" y="315341"/>
                  </a:lnTo>
                  <a:lnTo>
                    <a:pt x="70231" y="291338"/>
                  </a:lnTo>
                  <a:lnTo>
                    <a:pt x="27178" y="248285"/>
                  </a:lnTo>
                  <a:lnTo>
                    <a:pt x="3175" y="191388"/>
                  </a:lnTo>
                  <a:lnTo>
                    <a:pt x="0" y="15925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996216" y="1648830"/>
            <a:ext cx="180975" cy="11150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25"/>
              </a:lnSpc>
            </a:pPr>
            <a:r>
              <a:rPr sz="1100" b="1" spc="-25" dirty="0">
                <a:solidFill>
                  <a:srgbClr val="940000"/>
                </a:solidFill>
                <a:latin typeface="Segoe Script"/>
                <a:cs typeface="Segoe Script"/>
              </a:rPr>
              <a:t>Предметы</a:t>
            </a:r>
            <a:r>
              <a:rPr sz="1100" b="1" spc="-45" dirty="0">
                <a:solidFill>
                  <a:srgbClr val="940000"/>
                </a:solidFill>
                <a:latin typeface="Segoe Script"/>
                <a:cs typeface="Segoe Script"/>
              </a:rPr>
              <a:t> </a:t>
            </a:r>
            <a:r>
              <a:rPr sz="950" b="1" spc="-25" dirty="0">
                <a:solidFill>
                  <a:srgbClr val="940000"/>
                </a:solidFill>
                <a:latin typeface="Segoe Script"/>
                <a:cs typeface="Segoe Script"/>
              </a:rPr>
              <a:t>ВПР</a:t>
            </a:r>
            <a:endParaRPr sz="950">
              <a:latin typeface="Segoe Script"/>
              <a:cs typeface="Segoe Scrip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11752" y="1155191"/>
            <a:ext cx="1828800" cy="1271270"/>
          </a:xfrm>
          <a:prstGeom prst="rect">
            <a:avLst/>
          </a:prstGeom>
          <a:ln w="12192">
            <a:solidFill>
              <a:srgbClr val="1F8DED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139065" indent="-635" algn="ctr">
              <a:lnSpc>
                <a:spcPct val="100000"/>
              </a:lnSpc>
              <a:spcBef>
                <a:spcPts val="284"/>
              </a:spcBef>
            </a:pP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Форма</a:t>
            </a:r>
            <a:r>
              <a:rPr sz="800" b="1" spc="-25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проведения</a:t>
            </a:r>
            <a:r>
              <a:rPr sz="800" b="1" spc="-30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–</a:t>
            </a:r>
            <a:r>
              <a:rPr sz="800" b="1" spc="195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традиционная</a:t>
            </a:r>
            <a:r>
              <a:rPr sz="800" b="1" spc="50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0066FF"/>
                </a:solidFill>
                <a:latin typeface="Times New Roman"/>
                <a:cs typeface="Times New Roman"/>
              </a:rPr>
              <a:t>или</a:t>
            </a:r>
            <a:r>
              <a:rPr sz="800" b="1" spc="-2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0066FF"/>
                </a:solidFill>
                <a:latin typeface="Times New Roman"/>
                <a:cs typeface="Times New Roman"/>
              </a:rPr>
              <a:t>компьютерная</a:t>
            </a:r>
            <a:r>
              <a:rPr sz="800" b="1" spc="16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C00000"/>
                </a:solidFill>
                <a:latin typeface="Times New Roman"/>
                <a:cs typeface="Times New Roman"/>
              </a:rPr>
              <a:t>(по</a:t>
            </a:r>
            <a:r>
              <a:rPr sz="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C00000"/>
                </a:solidFill>
                <a:latin typeface="Times New Roman"/>
                <a:cs typeface="Times New Roman"/>
              </a:rPr>
              <a:t>выбору</a:t>
            </a:r>
            <a:r>
              <a:rPr sz="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spc="-25" dirty="0">
                <a:solidFill>
                  <a:srgbClr val="C00000"/>
                </a:solidFill>
                <a:latin typeface="Times New Roman"/>
                <a:cs typeface="Times New Roman"/>
              </a:rPr>
              <a:t>ОО)</a:t>
            </a:r>
            <a:r>
              <a:rPr sz="800" spc="5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Возможность</a:t>
            </a:r>
            <a:r>
              <a:rPr sz="800" spc="-4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выполнения</a:t>
            </a:r>
            <a:r>
              <a:rPr sz="800" spc="-5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ВПР</a:t>
            </a:r>
            <a:r>
              <a:rPr sz="800" spc="-20" dirty="0">
                <a:latin typeface="Times New Roman"/>
                <a:cs typeface="Times New Roman"/>
              </a:rPr>
              <a:t> </a:t>
            </a:r>
            <a:r>
              <a:rPr sz="800" spc="-50" dirty="0">
                <a:latin typeface="Times New Roman"/>
                <a:cs typeface="Times New Roman"/>
              </a:rPr>
              <a:t>в</a:t>
            </a:r>
            <a:r>
              <a:rPr sz="800" spc="50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компьютерной</a:t>
            </a:r>
            <a:r>
              <a:rPr sz="800" spc="-5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форме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предоставляется</a:t>
            </a:r>
            <a:r>
              <a:rPr sz="800" spc="50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по</a:t>
            </a:r>
            <a:r>
              <a:rPr sz="800" spc="-15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предметам:</a:t>
            </a:r>
            <a:endParaRPr sz="800">
              <a:latin typeface="Times New Roman"/>
              <a:cs typeface="Times New Roman"/>
            </a:endParaRPr>
          </a:p>
          <a:p>
            <a:pPr marL="130175" algn="ctr">
              <a:lnSpc>
                <a:spcPct val="100000"/>
              </a:lnSpc>
            </a:pPr>
            <a:r>
              <a:rPr sz="800" b="1" spc="-10" dirty="0">
                <a:latin typeface="Times New Roman"/>
                <a:cs typeface="Times New Roman"/>
              </a:rPr>
              <a:t>«История»,</a:t>
            </a:r>
            <a:r>
              <a:rPr sz="800" b="1" spc="-30" dirty="0">
                <a:latin typeface="Times New Roman"/>
                <a:cs typeface="Times New Roman"/>
              </a:rPr>
              <a:t> </a:t>
            </a:r>
            <a:r>
              <a:rPr sz="800" b="1" dirty="0">
                <a:latin typeface="Times New Roman"/>
                <a:cs typeface="Times New Roman"/>
              </a:rPr>
              <a:t>«Биология»</a:t>
            </a:r>
            <a:r>
              <a:rPr sz="800" b="1" spc="-1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для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endParaRPr sz="800">
              <a:latin typeface="Times New Roman"/>
              <a:cs typeface="Times New Roman"/>
            </a:endParaRPr>
          </a:p>
          <a:p>
            <a:pPr marL="129539" algn="ctr">
              <a:lnSpc>
                <a:spcPct val="100000"/>
              </a:lnSpc>
            </a:pPr>
            <a:r>
              <a:rPr sz="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класса;</a:t>
            </a:r>
            <a:endParaRPr sz="800">
              <a:latin typeface="Times New Roman"/>
              <a:cs typeface="Times New Roman"/>
            </a:endParaRPr>
          </a:p>
          <a:p>
            <a:pPr marL="129539" algn="ctr">
              <a:lnSpc>
                <a:spcPct val="100000"/>
              </a:lnSpc>
            </a:pPr>
            <a:r>
              <a:rPr sz="800" b="1" spc="-10" dirty="0">
                <a:latin typeface="Times New Roman"/>
                <a:cs typeface="Times New Roman"/>
              </a:rPr>
              <a:t>«История»,</a:t>
            </a:r>
            <a:r>
              <a:rPr sz="800" b="1" spc="35" dirty="0">
                <a:latin typeface="Times New Roman"/>
                <a:cs typeface="Times New Roman"/>
              </a:rPr>
              <a:t> </a:t>
            </a:r>
            <a:r>
              <a:rPr sz="800" b="1" spc="-10" dirty="0">
                <a:latin typeface="Times New Roman"/>
                <a:cs typeface="Times New Roman"/>
              </a:rPr>
              <a:t>«Биология»,</a:t>
            </a:r>
            <a:endParaRPr sz="800">
              <a:latin typeface="Times New Roman"/>
              <a:cs typeface="Times New Roman"/>
            </a:endParaRPr>
          </a:p>
          <a:p>
            <a:pPr marL="129539" algn="ctr">
              <a:lnSpc>
                <a:spcPct val="100000"/>
              </a:lnSpc>
            </a:pPr>
            <a:r>
              <a:rPr sz="800" b="1" spc="-10" dirty="0">
                <a:latin typeface="Times New Roman"/>
                <a:cs typeface="Times New Roman"/>
              </a:rPr>
              <a:t>«География»,</a:t>
            </a:r>
            <a:r>
              <a:rPr sz="800" b="1" spc="50" dirty="0">
                <a:latin typeface="Times New Roman"/>
                <a:cs typeface="Times New Roman"/>
              </a:rPr>
              <a:t> </a:t>
            </a:r>
            <a:r>
              <a:rPr sz="800" b="1" spc="-10" dirty="0">
                <a:latin typeface="Times New Roman"/>
                <a:cs typeface="Times New Roman"/>
              </a:rPr>
              <a:t>«Обществознание»</a:t>
            </a:r>
            <a:r>
              <a:rPr sz="800" b="1" spc="90" dirty="0">
                <a:latin typeface="Times New Roman"/>
                <a:cs typeface="Times New Roman"/>
              </a:rPr>
              <a:t> </a:t>
            </a:r>
            <a:r>
              <a:rPr sz="800" spc="-50" dirty="0">
                <a:latin typeface="Times New Roman"/>
                <a:cs typeface="Times New Roman"/>
              </a:rPr>
              <a:t>-</a:t>
            </a:r>
            <a:endParaRPr sz="800">
              <a:latin typeface="Times New Roman"/>
              <a:cs typeface="Times New Roman"/>
            </a:endParaRPr>
          </a:p>
          <a:p>
            <a:pPr marL="129539" algn="ctr">
              <a:lnSpc>
                <a:spcPct val="100000"/>
              </a:lnSpc>
            </a:pPr>
            <a:r>
              <a:rPr sz="800" b="1" dirty="0">
                <a:latin typeface="Times New Roman"/>
                <a:cs typeface="Times New Roman"/>
              </a:rPr>
              <a:t>для</a:t>
            </a:r>
            <a:r>
              <a:rPr sz="800" b="1" spc="-15" dirty="0"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FF0000"/>
                </a:solidFill>
                <a:latin typeface="Times New Roman"/>
                <a:cs typeface="Times New Roman"/>
              </a:rPr>
              <a:t>6,</a:t>
            </a:r>
            <a:r>
              <a:rPr sz="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FF0000"/>
                </a:solidFill>
                <a:latin typeface="Times New Roman"/>
                <a:cs typeface="Times New Roman"/>
              </a:rPr>
              <a:t>7,</a:t>
            </a:r>
            <a:r>
              <a:rPr sz="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FF0000"/>
                </a:solidFill>
                <a:latin typeface="Times New Roman"/>
                <a:cs typeface="Times New Roman"/>
              </a:rPr>
              <a:t>8</a:t>
            </a:r>
            <a:r>
              <a:rPr sz="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классов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86688" y="882576"/>
            <a:ext cx="454659" cy="50800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000" b="1" spc="-10" dirty="0">
                <a:solidFill>
                  <a:srgbClr val="940000"/>
                </a:solidFill>
                <a:latin typeface="Segoe Script"/>
                <a:cs typeface="Segoe Script"/>
              </a:rPr>
              <a:t>Класс</a:t>
            </a:r>
            <a:endParaRPr sz="1000">
              <a:latin typeface="Segoe Script"/>
              <a:cs typeface="Segoe Script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1300" b="1" spc="-50" dirty="0">
                <a:solidFill>
                  <a:srgbClr val="FFFFFF"/>
                </a:solidFill>
                <a:latin typeface="Segoe Print"/>
                <a:cs typeface="Segoe Print"/>
              </a:rPr>
              <a:t>4</a:t>
            </a:r>
            <a:endParaRPr sz="1300">
              <a:latin typeface="Segoe Print"/>
              <a:cs typeface="Segoe Prin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40611" y="1492377"/>
            <a:ext cx="1454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0" dirty="0">
                <a:solidFill>
                  <a:srgbClr val="FFFFFF"/>
                </a:solidFill>
                <a:latin typeface="Segoe Print"/>
                <a:cs typeface="Segoe Print"/>
              </a:rPr>
              <a:t>5</a:t>
            </a:r>
            <a:endParaRPr sz="1300">
              <a:latin typeface="Segoe Print"/>
              <a:cs typeface="Segoe Prin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40611" y="1830704"/>
            <a:ext cx="1454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0" dirty="0">
                <a:solidFill>
                  <a:srgbClr val="FFFFFF"/>
                </a:solidFill>
                <a:latin typeface="Segoe Print"/>
                <a:cs typeface="Segoe Print"/>
              </a:rPr>
              <a:t>6</a:t>
            </a:r>
            <a:endParaRPr sz="1300">
              <a:latin typeface="Segoe Print"/>
              <a:cs typeface="Segoe Prin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40611" y="2169032"/>
            <a:ext cx="1454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0" dirty="0">
                <a:solidFill>
                  <a:srgbClr val="FFFFFF"/>
                </a:solidFill>
                <a:latin typeface="Segoe Print"/>
                <a:cs typeface="Segoe Print"/>
              </a:rPr>
              <a:t>7</a:t>
            </a:r>
            <a:endParaRPr sz="1300">
              <a:latin typeface="Segoe Print"/>
              <a:cs typeface="Segoe Prin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40611" y="2519933"/>
            <a:ext cx="1454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0" dirty="0">
                <a:solidFill>
                  <a:srgbClr val="FFFFFF"/>
                </a:solidFill>
                <a:latin typeface="Segoe Print"/>
                <a:cs typeface="Segoe Print"/>
              </a:rPr>
              <a:t>8</a:t>
            </a:r>
            <a:endParaRPr sz="1300">
              <a:latin typeface="Segoe Print"/>
              <a:cs typeface="Segoe Prin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271016" y="2903220"/>
            <a:ext cx="330835" cy="330835"/>
            <a:chOff x="1271016" y="2903220"/>
            <a:chExt cx="330835" cy="330835"/>
          </a:xfrm>
        </p:grpSpPr>
        <p:sp>
          <p:nvSpPr>
            <p:cNvPr id="46" name="object 46"/>
            <p:cNvSpPr/>
            <p:nvPr/>
          </p:nvSpPr>
          <p:spPr>
            <a:xfrm>
              <a:off x="1277112" y="2909316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159257" y="0"/>
                  </a:moveTo>
                  <a:lnTo>
                    <a:pt x="97281" y="12572"/>
                  </a:lnTo>
                  <a:lnTo>
                    <a:pt x="46609" y="46608"/>
                  </a:lnTo>
                  <a:lnTo>
                    <a:pt x="12572" y="97281"/>
                  </a:lnTo>
                  <a:lnTo>
                    <a:pt x="0" y="159257"/>
                  </a:lnTo>
                  <a:lnTo>
                    <a:pt x="3175" y="191388"/>
                  </a:lnTo>
                  <a:lnTo>
                    <a:pt x="27178" y="248284"/>
                  </a:lnTo>
                  <a:lnTo>
                    <a:pt x="70231" y="291338"/>
                  </a:lnTo>
                  <a:lnTo>
                    <a:pt x="127126" y="315340"/>
                  </a:lnTo>
                  <a:lnTo>
                    <a:pt x="159257" y="318515"/>
                  </a:lnTo>
                  <a:lnTo>
                    <a:pt x="191388" y="315340"/>
                  </a:lnTo>
                  <a:lnTo>
                    <a:pt x="248284" y="291338"/>
                  </a:lnTo>
                  <a:lnTo>
                    <a:pt x="291338" y="248284"/>
                  </a:lnTo>
                  <a:lnTo>
                    <a:pt x="315341" y="191388"/>
                  </a:lnTo>
                  <a:lnTo>
                    <a:pt x="318516" y="159257"/>
                  </a:lnTo>
                  <a:lnTo>
                    <a:pt x="315341" y="127253"/>
                  </a:lnTo>
                  <a:lnTo>
                    <a:pt x="291338" y="70231"/>
                  </a:lnTo>
                  <a:lnTo>
                    <a:pt x="248284" y="27177"/>
                  </a:lnTo>
                  <a:lnTo>
                    <a:pt x="191388" y="3175"/>
                  </a:lnTo>
                  <a:lnTo>
                    <a:pt x="159257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77112" y="2909316"/>
              <a:ext cx="318770" cy="318770"/>
            </a:xfrm>
            <a:custGeom>
              <a:avLst/>
              <a:gdLst/>
              <a:ahLst/>
              <a:cxnLst/>
              <a:rect l="l" t="t" r="r" b="b"/>
              <a:pathLst>
                <a:path w="318769" h="318769">
                  <a:moveTo>
                    <a:pt x="0" y="159257"/>
                  </a:moveTo>
                  <a:lnTo>
                    <a:pt x="12572" y="97281"/>
                  </a:lnTo>
                  <a:lnTo>
                    <a:pt x="46609" y="46608"/>
                  </a:lnTo>
                  <a:lnTo>
                    <a:pt x="97281" y="12572"/>
                  </a:lnTo>
                  <a:lnTo>
                    <a:pt x="159257" y="0"/>
                  </a:lnTo>
                  <a:lnTo>
                    <a:pt x="191388" y="3175"/>
                  </a:lnTo>
                  <a:lnTo>
                    <a:pt x="248284" y="27177"/>
                  </a:lnTo>
                  <a:lnTo>
                    <a:pt x="291338" y="70231"/>
                  </a:lnTo>
                  <a:lnTo>
                    <a:pt x="315341" y="127253"/>
                  </a:lnTo>
                  <a:lnTo>
                    <a:pt x="318516" y="159257"/>
                  </a:lnTo>
                  <a:lnTo>
                    <a:pt x="315341" y="191388"/>
                  </a:lnTo>
                  <a:lnTo>
                    <a:pt x="291338" y="248284"/>
                  </a:lnTo>
                  <a:lnTo>
                    <a:pt x="248284" y="291338"/>
                  </a:lnTo>
                  <a:lnTo>
                    <a:pt x="191388" y="315340"/>
                  </a:lnTo>
                  <a:lnTo>
                    <a:pt x="159257" y="318515"/>
                  </a:lnTo>
                  <a:lnTo>
                    <a:pt x="127126" y="315340"/>
                  </a:lnTo>
                  <a:lnTo>
                    <a:pt x="70231" y="291338"/>
                  </a:lnTo>
                  <a:lnTo>
                    <a:pt x="27178" y="248284"/>
                  </a:lnTo>
                  <a:lnTo>
                    <a:pt x="3175" y="191388"/>
                  </a:lnTo>
                  <a:lnTo>
                    <a:pt x="0" y="15925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9596" y="3003804"/>
              <a:ext cx="210312" cy="129539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4215510" y="2468546"/>
            <a:ext cx="1439545" cy="12776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15570" algn="ctr">
              <a:lnSpc>
                <a:spcPct val="100000"/>
              </a:lnSpc>
              <a:spcBef>
                <a:spcPts val="180"/>
              </a:spcBef>
            </a:pP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Материалы</a:t>
            </a:r>
            <a:r>
              <a:rPr sz="800" b="1" spc="-45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spc="-25" dirty="0">
                <a:solidFill>
                  <a:srgbClr val="940000"/>
                </a:solidFill>
                <a:latin typeface="Times New Roman"/>
                <a:cs typeface="Times New Roman"/>
              </a:rPr>
              <a:t>ВПР</a:t>
            </a:r>
            <a:endParaRPr sz="800">
              <a:latin typeface="Times New Roman"/>
              <a:cs typeface="Times New Roman"/>
            </a:endParaRPr>
          </a:p>
          <a:p>
            <a:pPr marL="12700" marR="5080">
              <a:lnSpc>
                <a:spcPts val="800"/>
              </a:lnSpc>
              <a:spcBef>
                <a:spcPts val="125"/>
              </a:spcBef>
            </a:pPr>
            <a:r>
              <a:rPr sz="700" spc="-10" dirty="0">
                <a:latin typeface="Times New Roman"/>
                <a:cs typeface="Times New Roman"/>
              </a:rPr>
              <a:t>Разрабатываются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индивидуально</a:t>
            </a:r>
            <a:r>
              <a:rPr sz="700" spc="35" dirty="0">
                <a:latin typeface="Times New Roman"/>
                <a:cs typeface="Times New Roman"/>
              </a:rPr>
              <a:t> </a:t>
            </a:r>
            <a:r>
              <a:rPr sz="700" spc="-25" dirty="0">
                <a:latin typeface="Times New Roman"/>
                <a:cs typeface="Times New Roman"/>
              </a:rPr>
              <a:t>для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каждой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школы,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имеют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одинаковую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структуру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и</a:t>
            </a:r>
            <a:r>
              <a:rPr sz="700" spc="-4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одинаковый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уровень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85"/>
              </a:lnSpc>
            </a:pPr>
            <a:r>
              <a:rPr sz="700" dirty="0">
                <a:latin typeface="Times New Roman"/>
                <a:cs typeface="Times New Roman"/>
              </a:rPr>
              <a:t>сложности.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Полностью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одинаковых</a:t>
            </a:r>
            <a:endParaRPr sz="700">
              <a:latin typeface="Times New Roman"/>
              <a:cs typeface="Times New Roman"/>
            </a:endParaRPr>
          </a:p>
          <a:p>
            <a:pPr marL="12700" marR="86995">
              <a:lnSpc>
                <a:spcPts val="800"/>
              </a:lnSpc>
              <a:spcBef>
                <a:spcPts val="120"/>
              </a:spcBef>
            </a:pPr>
            <a:r>
              <a:rPr sz="700" dirty="0">
                <a:latin typeface="Times New Roman"/>
                <a:cs typeface="Times New Roman"/>
              </a:rPr>
              <a:t>контрольных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работ</a:t>
            </a:r>
            <a:r>
              <a:rPr sz="700" spc="-3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быть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не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может,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хотя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задания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могут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повторяться.</a:t>
            </a:r>
            <a:endParaRPr sz="700">
              <a:latin typeface="Times New Roman"/>
              <a:cs typeface="Times New Roman"/>
            </a:endParaRPr>
          </a:p>
          <a:p>
            <a:pPr marL="154305" marR="33655" algn="ctr">
              <a:lnSpc>
                <a:spcPts val="790"/>
              </a:lnSpc>
              <a:spcBef>
                <a:spcPts val="615"/>
              </a:spcBef>
            </a:pPr>
            <a:r>
              <a:rPr sz="700" spc="-10" dirty="0">
                <a:latin typeface="Times New Roman"/>
                <a:cs typeface="Times New Roman"/>
              </a:rPr>
              <a:t>Размещаются</a:t>
            </a:r>
            <a:r>
              <a:rPr sz="700" spc="1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в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личном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кабинете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школы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государственной</a:t>
            </a:r>
            <a:endParaRPr sz="700">
              <a:latin typeface="Times New Roman"/>
              <a:cs typeface="Times New Roman"/>
            </a:endParaRPr>
          </a:p>
          <a:p>
            <a:pPr marL="126364" marR="5715" algn="ctr">
              <a:lnSpc>
                <a:spcPts val="800"/>
              </a:lnSpc>
              <a:spcBef>
                <a:spcPts val="10"/>
              </a:spcBef>
            </a:pPr>
            <a:r>
              <a:rPr sz="700" spc="-10" dirty="0">
                <a:latin typeface="Times New Roman"/>
                <a:cs typeface="Times New Roman"/>
              </a:rPr>
              <a:t>информационной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системы</a:t>
            </a:r>
            <a:r>
              <a:rPr sz="700" spc="1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оценки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качества</a:t>
            </a:r>
            <a:r>
              <a:rPr sz="700" spc="-4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образования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(ФИС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ОКО)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158484" y="1920303"/>
            <a:ext cx="2173605" cy="559435"/>
          </a:xfrm>
          <a:prstGeom prst="rect">
            <a:avLst/>
          </a:prstGeom>
          <a:ln w="9144">
            <a:solidFill>
              <a:srgbClr val="1F8DED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R="1270" algn="ctr">
              <a:lnSpc>
                <a:spcPts val="935"/>
              </a:lnSpc>
              <a:spcBef>
                <a:spcPts val="655"/>
              </a:spcBef>
            </a:pPr>
            <a:r>
              <a:rPr sz="800" b="1" dirty="0">
                <a:solidFill>
                  <a:srgbClr val="0066FF"/>
                </a:solidFill>
                <a:latin typeface="Arial"/>
                <a:cs typeface="Arial"/>
              </a:rPr>
              <a:t>Проверка</a:t>
            </a:r>
            <a:r>
              <a:rPr sz="800" b="1" spc="-25" dirty="0">
                <a:solidFill>
                  <a:srgbClr val="0066FF"/>
                </a:solidFill>
                <a:latin typeface="Arial"/>
                <a:cs typeface="Arial"/>
              </a:rPr>
              <a:t> ВПР</a:t>
            </a:r>
            <a:endParaRPr sz="800">
              <a:latin typeface="Arial"/>
              <a:cs typeface="Arial"/>
            </a:endParaRPr>
          </a:p>
          <a:p>
            <a:pPr marR="1270" algn="ctr">
              <a:lnSpc>
                <a:spcPts val="875"/>
              </a:lnSpc>
            </a:pPr>
            <a:r>
              <a:rPr sz="750" dirty="0">
                <a:latin typeface="Microsoft Sans Serif"/>
                <a:cs typeface="Microsoft Sans Serif"/>
              </a:rPr>
              <a:t>Школа </a:t>
            </a:r>
            <a:r>
              <a:rPr sz="750" spc="-10" dirty="0">
                <a:latin typeface="Microsoft Sans Serif"/>
                <a:cs typeface="Microsoft Sans Serif"/>
              </a:rPr>
              <a:t>самостоятельно проверяет</a:t>
            </a:r>
            <a:endParaRPr sz="750">
              <a:latin typeface="Microsoft Sans Serif"/>
              <a:cs typeface="Microsoft Sans Serif"/>
            </a:endParaRPr>
          </a:p>
          <a:p>
            <a:pPr marR="1905" algn="ctr">
              <a:lnSpc>
                <a:spcPct val="100000"/>
              </a:lnSpc>
            </a:pPr>
            <a:r>
              <a:rPr sz="750" dirty="0">
                <a:latin typeface="Microsoft Sans Serif"/>
                <a:cs typeface="Microsoft Sans Serif"/>
              </a:rPr>
              <a:t>ответы</a:t>
            </a:r>
            <a:r>
              <a:rPr sz="750" spc="-1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</a:t>
            </a:r>
            <a:r>
              <a:rPr sz="750" spc="-3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стандартным критериям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158484" y="3813047"/>
            <a:ext cx="2173605" cy="876300"/>
          </a:xfrm>
          <a:prstGeom prst="rect">
            <a:avLst/>
          </a:prstGeom>
          <a:ln w="9144">
            <a:solidFill>
              <a:srgbClr val="55A1AC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86995" algn="ctr">
              <a:lnSpc>
                <a:spcPts val="930"/>
              </a:lnSpc>
              <a:spcBef>
                <a:spcPts val="165"/>
              </a:spcBef>
            </a:pPr>
            <a:r>
              <a:rPr sz="800" b="1" dirty="0">
                <a:solidFill>
                  <a:srgbClr val="0066FF"/>
                </a:solidFill>
                <a:latin typeface="Arial"/>
                <a:cs typeface="Arial"/>
              </a:rPr>
              <a:t>Правила</a:t>
            </a:r>
            <a:r>
              <a:rPr sz="800" b="1" spc="-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0066FF"/>
                </a:solidFill>
                <a:latin typeface="Arial"/>
                <a:cs typeface="Arial"/>
              </a:rPr>
              <a:t>поведения</a:t>
            </a:r>
            <a:r>
              <a:rPr sz="800" b="1" spc="19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0066FF"/>
                </a:solidFill>
                <a:latin typeface="Arial"/>
                <a:cs typeface="Arial"/>
              </a:rPr>
              <a:t>при</a:t>
            </a:r>
            <a:r>
              <a:rPr sz="800" b="1" spc="-2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0066FF"/>
                </a:solidFill>
                <a:latin typeface="Arial"/>
                <a:cs typeface="Arial"/>
              </a:rPr>
              <a:t>проведении</a:t>
            </a:r>
            <a:endParaRPr sz="800">
              <a:latin typeface="Arial"/>
              <a:cs typeface="Arial"/>
            </a:endParaRPr>
          </a:p>
          <a:p>
            <a:pPr marL="89535" algn="ctr">
              <a:lnSpc>
                <a:spcPts val="855"/>
              </a:lnSpc>
            </a:pPr>
            <a:r>
              <a:rPr sz="800" b="1" spc="-25" dirty="0">
                <a:solidFill>
                  <a:srgbClr val="0066FF"/>
                </a:solidFill>
                <a:latin typeface="Arial"/>
                <a:cs typeface="Arial"/>
              </a:rPr>
              <a:t>ВПР</a:t>
            </a:r>
            <a:endParaRPr sz="800">
              <a:latin typeface="Arial"/>
              <a:cs typeface="Arial"/>
            </a:endParaRPr>
          </a:p>
          <a:p>
            <a:pPr marL="240029" marR="137795" algn="ctr">
              <a:lnSpc>
                <a:spcPts val="790"/>
              </a:lnSpc>
              <a:spcBef>
                <a:spcPts val="90"/>
              </a:spcBef>
            </a:pPr>
            <a:r>
              <a:rPr sz="800" dirty="0">
                <a:latin typeface="Microsoft Sans Serif"/>
                <a:cs typeface="Microsoft Sans Serif"/>
              </a:rPr>
              <a:t>Во</a:t>
            </a:r>
            <a:r>
              <a:rPr sz="800" spc="-2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время</a:t>
            </a:r>
            <a:r>
              <a:rPr sz="800" spc="-2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проведения ВПР</a:t>
            </a:r>
            <a:r>
              <a:rPr sz="800" spc="-2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участники </a:t>
            </a:r>
            <a:r>
              <a:rPr sz="800" dirty="0">
                <a:latin typeface="Microsoft Sans Serif"/>
                <a:cs typeface="Microsoft Sans Serif"/>
              </a:rPr>
              <a:t>не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пользуются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дополнительными</a:t>
            </a:r>
            <a:endParaRPr sz="800">
              <a:latin typeface="Microsoft Sans Serif"/>
              <a:cs typeface="Microsoft Sans Serif"/>
            </a:endParaRPr>
          </a:p>
          <a:p>
            <a:pPr marL="97155" marR="2540" algn="ctr">
              <a:lnSpc>
                <a:spcPct val="83300"/>
              </a:lnSpc>
              <a:spcBef>
                <a:spcPts val="10"/>
              </a:spcBef>
            </a:pPr>
            <a:r>
              <a:rPr sz="800" spc="-10" dirty="0">
                <a:latin typeface="Microsoft Sans Serif"/>
                <a:cs typeface="Microsoft Sans Serif"/>
              </a:rPr>
              <a:t>источниками</a:t>
            </a:r>
            <a:r>
              <a:rPr sz="800" spc="-1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информации,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не</a:t>
            </a:r>
            <a:r>
              <a:rPr sz="800" spc="20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общаются </a:t>
            </a:r>
            <a:r>
              <a:rPr sz="800" dirty="0">
                <a:latin typeface="Microsoft Sans Serif"/>
                <a:cs typeface="Microsoft Sans Serif"/>
              </a:rPr>
              <a:t>друг</a:t>
            </a:r>
            <a:r>
              <a:rPr sz="800" spc="-2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с</a:t>
            </a:r>
            <a:r>
              <a:rPr sz="800" spc="-1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другом,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свободно</a:t>
            </a:r>
            <a:r>
              <a:rPr sz="800" spc="-1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не</a:t>
            </a:r>
            <a:r>
              <a:rPr sz="800" spc="18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перемещаются </a:t>
            </a:r>
            <a:r>
              <a:rPr sz="800" dirty="0">
                <a:latin typeface="Microsoft Sans Serif"/>
                <a:cs typeface="Microsoft Sans Serif"/>
              </a:rPr>
              <a:t>по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классу,</a:t>
            </a:r>
            <a:r>
              <a:rPr sz="800" spc="-2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при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выходе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из</a:t>
            </a:r>
            <a:r>
              <a:rPr sz="800" spc="-2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аудитории </a:t>
            </a:r>
            <a:r>
              <a:rPr sz="800" dirty="0">
                <a:latin typeface="Microsoft Sans Serif"/>
                <a:cs typeface="Microsoft Sans Serif"/>
              </a:rPr>
              <a:t>оставляют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работу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на</a:t>
            </a:r>
            <a:r>
              <a:rPr sz="800" spc="-2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рабочем </a:t>
            </a:r>
            <a:r>
              <a:rPr sz="800" spc="-10" dirty="0">
                <a:latin typeface="Microsoft Sans Serif"/>
                <a:cs typeface="Microsoft Sans Serif"/>
              </a:rPr>
              <a:t>столе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789301" y="3451605"/>
            <a:ext cx="107950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Microsoft Sans Serif"/>
                <a:cs typeface="Microsoft Sans Serif"/>
              </a:rPr>
              <a:t>Обязательными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для</a:t>
            </a:r>
            <a:r>
              <a:rPr sz="800" dirty="0">
                <a:latin typeface="Microsoft Sans Serif"/>
                <a:cs typeface="Microsoft Sans Serif"/>
              </a:rPr>
              <a:t> всех</a:t>
            </a:r>
            <a:r>
              <a:rPr sz="800" spc="19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являются</a:t>
            </a:r>
            <a:r>
              <a:rPr sz="800" spc="-15" dirty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ВПР</a:t>
            </a:r>
            <a:r>
              <a:rPr sz="800" dirty="0">
                <a:latin typeface="Microsoft Sans Serif"/>
                <a:cs typeface="Microsoft Sans Serif"/>
              </a:rPr>
              <a:t> </a:t>
            </a: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sz="8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русскому</a:t>
            </a:r>
            <a:r>
              <a:rPr sz="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языку</a:t>
            </a:r>
            <a:r>
              <a:rPr sz="8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800" b="1" spc="-10" dirty="0">
                <a:solidFill>
                  <a:srgbClr val="FF0000"/>
                </a:solidFill>
                <a:latin typeface="Arial"/>
                <a:cs typeface="Arial"/>
              </a:rPr>
              <a:t> математике,</a:t>
            </a:r>
            <a:endParaRPr sz="800">
              <a:latin typeface="Arial"/>
              <a:cs typeface="Arial"/>
            </a:endParaRPr>
          </a:p>
          <a:p>
            <a:pPr marL="36830" marR="28575" indent="-635" algn="ctr">
              <a:lnSpc>
                <a:spcPct val="100000"/>
              </a:lnSpc>
              <a:spcBef>
                <a:spcPts val="5"/>
              </a:spcBef>
            </a:pPr>
            <a:r>
              <a:rPr sz="800" dirty="0">
                <a:latin typeface="Microsoft Sans Serif"/>
                <a:cs typeface="Microsoft Sans Serif"/>
              </a:rPr>
              <a:t>ВПР</a:t>
            </a:r>
            <a:r>
              <a:rPr sz="800" spc="-1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еще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по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двум</a:t>
            </a:r>
            <a:r>
              <a:rPr sz="800" spc="-10" dirty="0">
                <a:latin typeface="Microsoft Sans Serif"/>
                <a:cs typeface="Microsoft Sans Serif"/>
              </a:rPr>
              <a:t> предметам распределяются </a:t>
            </a:r>
            <a:r>
              <a:rPr sz="800" dirty="0">
                <a:latin typeface="Microsoft Sans Serif"/>
                <a:cs typeface="Microsoft Sans Serif"/>
              </a:rPr>
              <a:t>методом</a:t>
            </a:r>
            <a:r>
              <a:rPr sz="800" spc="14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случайного выбора федеральным</a:t>
            </a:r>
            <a:endParaRPr sz="800">
              <a:latin typeface="Microsoft Sans Serif"/>
              <a:cs typeface="Microsoft Sans Serif"/>
            </a:endParaRPr>
          </a:p>
          <a:p>
            <a:pPr marL="1905" algn="ctr">
              <a:lnSpc>
                <a:spcPct val="100000"/>
              </a:lnSpc>
            </a:pPr>
            <a:r>
              <a:rPr sz="800" spc="-10" dirty="0">
                <a:latin typeface="Microsoft Sans Serif"/>
                <a:cs typeface="Microsoft Sans Serif"/>
              </a:rPr>
              <a:t>организатором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33272" y="3883152"/>
            <a:ext cx="1513840" cy="300355"/>
          </a:xfrm>
          <a:prstGeom prst="rect">
            <a:avLst/>
          </a:prstGeom>
          <a:ln w="12191">
            <a:solidFill>
              <a:srgbClr val="1F8DED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85750" marR="279400" algn="ctr">
              <a:lnSpc>
                <a:spcPct val="69300"/>
              </a:lnSpc>
              <a:spcBef>
                <a:spcPts val="300"/>
              </a:spcBef>
            </a:pPr>
            <a:r>
              <a:rPr sz="75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Рекомендуемое</a:t>
            </a:r>
            <a:r>
              <a:rPr sz="750" b="1" spc="2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время</a:t>
            </a:r>
            <a:r>
              <a:rPr sz="750" b="1" spc="50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проведения</a:t>
            </a:r>
            <a:r>
              <a:rPr sz="750" b="1" spc="-2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50" b="1" spc="-50" dirty="0">
                <a:solidFill>
                  <a:srgbClr val="0066FF"/>
                </a:solidFill>
                <a:latin typeface="Times New Roman"/>
                <a:cs typeface="Times New Roman"/>
              </a:rPr>
              <a:t>–</a:t>
            </a:r>
            <a:endParaRPr sz="750">
              <a:latin typeface="Times New Roman"/>
              <a:cs typeface="Times New Roman"/>
            </a:endParaRPr>
          </a:p>
          <a:p>
            <a:pPr marL="22860" algn="ctr">
              <a:lnSpc>
                <a:spcPts val="780"/>
              </a:lnSpc>
            </a:pPr>
            <a:r>
              <a:rPr sz="7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2-</a:t>
            </a:r>
            <a:r>
              <a:rPr sz="75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75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урок в</a:t>
            </a:r>
            <a:r>
              <a:rPr sz="750" spc="-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школьном</a:t>
            </a:r>
            <a:r>
              <a:rPr sz="750" spc="-25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расписании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11936" y="4360164"/>
            <a:ext cx="1510665" cy="326390"/>
          </a:xfrm>
          <a:prstGeom prst="rect">
            <a:avLst/>
          </a:prstGeom>
          <a:ln w="12191">
            <a:solidFill>
              <a:srgbClr val="1F8DED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384810" marR="24130" indent="-22860">
              <a:lnSpc>
                <a:spcPts val="800"/>
              </a:lnSpc>
              <a:spcBef>
                <a:spcPts val="145"/>
              </a:spcBef>
            </a:pPr>
            <a:r>
              <a:rPr sz="700" b="1" dirty="0">
                <a:solidFill>
                  <a:srgbClr val="0066FF"/>
                </a:solidFill>
                <a:latin typeface="Times New Roman"/>
                <a:cs typeface="Times New Roman"/>
              </a:rPr>
              <a:t>Место</a:t>
            </a:r>
            <a:r>
              <a:rPr sz="700" b="1" spc="-3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00" b="1" dirty="0">
                <a:solidFill>
                  <a:srgbClr val="0066FF"/>
                </a:solidFill>
                <a:latin typeface="Times New Roman"/>
                <a:cs typeface="Times New Roman"/>
              </a:rPr>
              <a:t>проведения</a:t>
            </a:r>
            <a:r>
              <a:rPr sz="700" b="1" spc="15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Ученики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пишут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ВПР</a:t>
            </a:r>
            <a:r>
              <a:rPr sz="700" spc="16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в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своих </a:t>
            </a:r>
            <a:r>
              <a:rPr sz="700" spc="-10" dirty="0">
                <a:latin typeface="Times New Roman"/>
                <a:cs typeface="Times New Roman"/>
              </a:rPr>
              <a:t>школах</a:t>
            </a:r>
            <a:endParaRPr sz="700">
              <a:latin typeface="Times New Roman"/>
              <a:cs typeface="Times New Roman"/>
            </a:endParaRPr>
          </a:p>
        </p:txBody>
      </p:sp>
      <p:pic>
        <p:nvPicPr>
          <p:cNvPr id="55" name="object 5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4020" y="3742944"/>
            <a:ext cx="210184" cy="126365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3351" y="4236720"/>
            <a:ext cx="210184" cy="126377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4128515" y="3910584"/>
            <a:ext cx="1711960" cy="666115"/>
          </a:xfrm>
          <a:custGeom>
            <a:avLst/>
            <a:gdLst/>
            <a:ahLst/>
            <a:cxnLst/>
            <a:rect l="l" t="t" r="r" b="b"/>
            <a:pathLst>
              <a:path w="1711960" h="666114">
                <a:moveTo>
                  <a:pt x="0" y="665987"/>
                </a:moveTo>
                <a:lnTo>
                  <a:pt x="1711452" y="665987"/>
                </a:lnTo>
                <a:lnTo>
                  <a:pt x="1711452" y="0"/>
                </a:lnTo>
                <a:lnTo>
                  <a:pt x="0" y="0"/>
                </a:lnTo>
                <a:lnTo>
                  <a:pt x="0" y="665987"/>
                </a:lnTo>
                <a:close/>
              </a:path>
            </a:pathLst>
          </a:custGeom>
          <a:ln w="9144">
            <a:solidFill>
              <a:srgbClr val="1F8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4218178" y="4148429"/>
            <a:ext cx="40322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учащихся;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218178" y="3905398"/>
            <a:ext cx="1423670" cy="6781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0"/>
              </a:spcBef>
            </a:pP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ВПР</a:t>
            </a:r>
            <a:r>
              <a:rPr sz="800" b="1" spc="-20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940000"/>
                </a:solidFill>
                <a:latin typeface="Times New Roman"/>
                <a:cs typeface="Times New Roman"/>
              </a:rPr>
              <a:t>проводятся</a:t>
            </a:r>
            <a:r>
              <a:rPr sz="800" b="1" spc="-30" dirty="0">
                <a:solidFill>
                  <a:srgbClr val="940000"/>
                </a:solidFill>
                <a:latin typeface="Times New Roman"/>
                <a:cs typeface="Times New Roman"/>
              </a:rPr>
              <a:t> </a:t>
            </a:r>
            <a:r>
              <a:rPr sz="800" b="1" spc="-20" dirty="0">
                <a:solidFill>
                  <a:srgbClr val="940000"/>
                </a:solidFill>
                <a:latin typeface="Times New Roman"/>
                <a:cs typeface="Times New Roman"/>
              </a:rPr>
              <a:t>для:</a:t>
            </a:r>
            <a:endParaRPr sz="800">
              <a:latin typeface="Times New Roman"/>
              <a:cs typeface="Times New Roman"/>
            </a:endParaRPr>
          </a:p>
          <a:p>
            <a:pPr marL="69215" indent="-69215">
              <a:lnSpc>
                <a:spcPct val="100000"/>
              </a:lnSpc>
              <a:spcBef>
                <a:spcPts val="65"/>
              </a:spcBef>
              <a:buClr>
                <a:srgbClr val="0066FF"/>
              </a:buClr>
              <a:buSzPct val="78571"/>
              <a:buFont typeface="Wingdings"/>
              <a:buChar char=""/>
              <a:tabLst>
                <a:tab pos="69215" algn="l"/>
              </a:tabLst>
            </a:pPr>
            <a:r>
              <a:rPr sz="700" dirty="0">
                <a:latin typeface="Times New Roman"/>
                <a:cs typeface="Times New Roman"/>
              </a:rPr>
              <a:t>выявления</a:t>
            </a:r>
            <a:r>
              <a:rPr sz="700" spc="-1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пробелов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в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знаниях</a:t>
            </a:r>
            <a:endParaRPr sz="700">
              <a:latin typeface="Times New Roman"/>
              <a:cs typeface="Times New Roman"/>
            </a:endParaRPr>
          </a:p>
          <a:p>
            <a:pPr marR="31115" indent="69215">
              <a:lnSpc>
                <a:spcPct val="68600"/>
              </a:lnSpc>
              <a:spcBef>
                <a:spcPts val="765"/>
              </a:spcBef>
              <a:buClr>
                <a:srgbClr val="0066FF"/>
              </a:buClr>
              <a:buSzPct val="78571"/>
              <a:buFont typeface="Wingdings"/>
              <a:buChar char=""/>
              <a:tabLst>
                <a:tab pos="69215" algn="l"/>
              </a:tabLst>
            </a:pPr>
            <a:r>
              <a:rPr sz="700" dirty="0">
                <a:latin typeface="Times New Roman"/>
                <a:cs typeface="Times New Roman"/>
              </a:rPr>
              <a:t>улучшения</a:t>
            </a:r>
            <a:r>
              <a:rPr sz="700" spc="-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преподавания</a:t>
            </a:r>
            <a:r>
              <a:rPr sz="700" spc="-4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учебных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предметов;</a:t>
            </a:r>
            <a:endParaRPr sz="700">
              <a:latin typeface="Times New Roman"/>
              <a:cs typeface="Times New Roman"/>
            </a:endParaRPr>
          </a:p>
          <a:p>
            <a:pPr marR="5080" indent="69215">
              <a:lnSpc>
                <a:spcPct val="70000"/>
              </a:lnSpc>
              <a:spcBef>
                <a:spcPts val="100"/>
              </a:spcBef>
              <a:buClr>
                <a:srgbClr val="0066FF"/>
              </a:buClr>
              <a:buSzPct val="78571"/>
              <a:buFont typeface="Wingdings"/>
              <a:buChar char=""/>
              <a:tabLst>
                <a:tab pos="69215" algn="l"/>
              </a:tabLst>
            </a:pPr>
            <a:r>
              <a:rPr sz="700" dirty="0">
                <a:latin typeface="Times New Roman"/>
                <a:cs typeface="Times New Roman"/>
              </a:rPr>
              <a:t>повышения</a:t>
            </a:r>
            <a:r>
              <a:rPr sz="700" spc="-4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качества</a:t>
            </a:r>
            <a:r>
              <a:rPr sz="700" spc="-3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образования</a:t>
            </a:r>
            <a:r>
              <a:rPr sz="700" spc="-35" dirty="0">
                <a:latin typeface="Times New Roman"/>
                <a:cs typeface="Times New Roman"/>
              </a:rPr>
              <a:t> </a:t>
            </a:r>
            <a:r>
              <a:rPr sz="700" spc="-50" dirty="0">
                <a:latin typeface="Times New Roman"/>
                <a:cs typeface="Times New Roman"/>
              </a:rPr>
              <a:t>в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школах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169920" y="3282696"/>
            <a:ext cx="285115" cy="203835"/>
            <a:chOff x="3169920" y="3282696"/>
            <a:chExt cx="285115" cy="203835"/>
          </a:xfrm>
        </p:grpSpPr>
        <p:sp>
          <p:nvSpPr>
            <p:cNvPr id="61" name="object 61"/>
            <p:cNvSpPr/>
            <p:nvPr/>
          </p:nvSpPr>
          <p:spPr>
            <a:xfrm>
              <a:off x="3176016" y="3288792"/>
              <a:ext cx="273050" cy="191770"/>
            </a:xfrm>
            <a:custGeom>
              <a:avLst/>
              <a:gdLst/>
              <a:ahLst/>
              <a:cxnLst/>
              <a:rect l="l" t="t" r="r" b="b"/>
              <a:pathLst>
                <a:path w="273050" h="191770">
                  <a:moveTo>
                    <a:pt x="272542" y="0"/>
                  </a:moveTo>
                  <a:lnTo>
                    <a:pt x="136270" y="95884"/>
                  </a:lnTo>
                  <a:lnTo>
                    <a:pt x="0" y="0"/>
                  </a:lnTo>
                  <a:lnTo>
                    <a:pt x="0" y="95884"/>
                  </a:lnTo>
                  <a:lnTo>
                    <a:pt x="136270" y="191642"/>
                  </a:lnTo>
                  <a:lnTo>
                    <a:pt x="272542" y="95884"/>
                  </a:lnTo>
                  <a:lnTo>
                    <a:pt x="272542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76016" y="3288792"/>
              <a:ext cx="273050" cy="191770"/>
            </a:xfrm>
            <a:custGeom>
              <a:avLst/>
              <a:gdLst/>
              <a:ahLst/>
              <a:cxnLst/>
              <a:rect l="l" t="t" r="r" b="b"/>
              <a:pathLst>
                <a:path w="273050" h="191770">
                  <a:moveTo>
                    <a:pt x="272542" y="0"/>
                  </a:moveTo>
                  <a:lnTo>
                    <a:pt x="272542" y="95884"/>
                  </a:lnTo>
                  <a:lnTo>
                    <a:pt x="136270" y="191642"/>
                  </a:lnTo>
                  <a:lnTo>
                    <a:pt x="0" y="95884"/>
                  </a:lnTo>
                  <a:lnTo>
                    <a:pt x="0" y="0"/>
                  </a:lnTo>
                  <a:lnTo>
                    <a:pt x="136270" y="95884"/>
                  </a:lnTo>
                  <a:lnTo>
                    <a:pt x="272542" y="0"/>
                  </a:lnTo>
                  <a:close/>
                </a:path>
              </a:pathLst>
            </a:custGeom>
            <a:ln w="12191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4226178" y="4788509"/>
            <a:ext cx="3726815" cy="139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50" b="1" spc="-10" dirty="0">
                <a:latin typeface="Times New Roman"/>
                <a:cs typeface="Times New Roman"/>
              </a:rPr>
              <a:t>Образцы</a:t>
            </a:r>
            <a:r>
              <a:rPr sz="750" b="1" dirty="0">
                <a:latin typeface="Times New Roman"/>
                <a:cs typeface="Times New Roman"/>
              </a:rPr>
              <a:t> и</a:t>
            </a:r>
            <a:r>
              <a:rPr sz="750" b="1" spc="-5" dirty="0">
                <a:latin typeface="Times New Roman"/>
                <a:cs typeface="Times New Roman"/>
              </a:rPr>
              <a:t> </a:t>
            </a:r>
            <a:r>
              <a:rPr sz="750" b="1" spc="-10" dirty="0">
                <a:latin typeface="Times New Roman"/>
                <a:cs typeface="Times New Roman"/>
              </a:rPr>
              <a:t>описания</a:t>
            </a:r>
            <a:r>
              <a:rPr sz="750" b="1" spc="-15" dirty="0">
                <a:latin typeface="Times New Roman"/>
                <a:cs typeface="Times New Roman"/>
              </a:rPr>
              <a:t> </a:t>
            </a:r>
            <a:r>
              <a:rPr sz="750" b="1" spc="-10" dirty="0">
                <a:latin typeface="Times New Roman"/>
                <a:cs typeface="Times New Roman"/>
              </a:rPr>
              <a:t>проверочных</a:t>
            </a:r>
            <a:r>
              <a:rPr sz="750" b="1" spc="-20" dirty="0">
                <a:latin typeface="Times New Roman"/>
                <a:cs typeface="Times New Roman"/>
              </a:rPr>
              <a:t> </a:t>
            </a:r>
            <a:r>
              <a:rPr sz="750" b="1" dirty="0">
                <a:latin typeface="Times New Roman"/>
                <a:cs typeface="Times New Roman"/>
              </a:rPr>
              <a:t>работ:</a:t>
            </a:r>
            <a:r>
              <a:rPr sz="750" b="1" spc="5" dirty="0">
                <a:latin typeface="Times New Roman"/>
                <a:cs typeface="Times New Roman"/>
              </a:rPr>
              <a:t> </a:t>
            </a:r>
            <a:r>
              <a:rPr sz="750" b="1" spc="-10" dirty="0">
                <a:solidFill>
                  <a:srgbClr val="0066FF"/>
                </a:solidFill>
                <a:latin typeface="Times New Roman"/>
                <a:cs typeface="Times New Roman"/>
              </a:rPr>
              <a:t>https://fioco.ru/obraztsi_i_opisaniya_vpr_2025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158484" y="2700578"/>
            <a:ext cx="2173605" cy="859790"/>
          </a:xfrm>
          <a:prstGeom prst="rect">
            <a:avLst/>
          </a:prstGeom>
          <a:ln w="9144">
            <a:solidFill>
              <a:srgbClr val="1F8DED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88900" marR="490855" indent="617220">
              <a:lnSpc>
                <a:spcPct val="105000"/>
              </a:lnSpc>
              <a:spcBef>
                <a:spcPts val="290"/>
              </a:spcBef>
            </a:pPr>
            <a:r>
              <a:rPr sz="800" b="1" spc="-10" dirty="0">
                <a:solidFill>
                  <a:srgbClr val="0066FF"/>
                </a:solidFill>
                <a:latin typeface="Arial"/>
                <a:cs typeface="Arial"/>
              </a:rPr>
              <a:t>Результаты</a:t>
            </a:r>
            <a:r>
              <a:rPr sz="800" b="1" spc="5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0066FF"/>
                </a:solidFill>
                <a:latin typeface="Arial"/>
                <a:cs typeface="Arial"/>
              </a:rPr>
              <a:t>ВПР</a:t>
            </a:r>
            <a:r>
              <a:rPr sz="800" b="1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Могут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использоваться</a:t>
            </a:r>
            <a:r>
              <a:rPr sz="800" spc="-2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в</a:t>
            </a:r>
            <a:r>
              <a:rPr sz="800" spc="1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качестве мероприятий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текущего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контроля</a:t>
            </a:r>
            <a:endParaRPr sz="800">
              <a:latin typeface="Microsoft Sans Serif"/>
              <a:cs typeface="Microsoft Sans Serif"/>
            </a:endParaRPr>
          </a:p>
          <a:p>
            <a:pPr marL="88900">
              <a:lnSpc>
                <a:spcPct val="100000"/>
              </a:lnSpc>
            </a:pPr>
            <a:r>
              <a:rPr sz="800" spc="-10" dirty="0">
                <a:latin typeface="Microsoft Sans Serif"/>
                <a:cs typeface="Microsoft Sans Serif"/>
              </a:rPr>
              <a:t>успеваемости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и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промежуточной</a:t>
            </a:r>
            <a:r>
              <a:rPr sz="800" spc="3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аттестации </a:t>
            </a:r>
            <a:r>
              <a:rPr sz="800" dirty="0">
                <a:latin typeface="Microsoft Sans Serif"/>
                <a:cs typeface="Microsoft Sans Serif"/>
              </a:rPr>
              <a:t>обучающихся,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проводимых</a:t>
            </a:r>
            <a:r>
              <a:rPr sz="800" spc="160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в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рамках</a:t>
            </a:r>
            <a:endParaRPr sz="800">
              <a:latin typeface="Microsoft Sans Serif"/>
              <a:cs typeface="Microsoft Sans Serif"/>
            </a:endParaRPr>
          </a:p>
          <a:p>
            <a:pPr marL="88900">
              <a:lnSpc>
                <a:spcPct val="100000"/>
              </a:lnSpc>
            </a:pPr>
            <a:r>
              <a:rPr sz="800" spc="-10" dirty="0">
                <a:latin typeface="Microsoft Sans Serif"/>
                <a:cs typeface="Microsoft Sans Serif"/>
              </a:rPr>
              <a:t>реализации</a:t>
            </a:r>
            <a:r>
              <a:rPr sz="800" spc="-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образовательной</a:t>
            </a:r>
            <a:r>
              <a:rPr sz="800" spc="15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программы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919477" y="690372"/>
            <a:ext cx="5100320" cy="352425"/>
            <a:chOff x="1919477" y="690372"/>
            <a:chExt cx="5100320" cy="352425"/>
          </a:xfrm>
        </p:grpSpPr>
        <p:sp>
          <p:nvSpPr>
            <p:cNvPr id="66" name="object 66"/>
            <p:cNvSpPr/>
            <p:nvPr/>
          </p:nvSpPr>
          <p:spPr>
            <a:xfrm>
              <a:off x="1919477" y="1032510"/>
              <a:ext cx="4898390" cy="0"/>
            </a:xfrm>
            <a:custGeom>
              <a:avLst/>
              <a:gdLst/>
              <a:ahLst/>
              <a:cxnLst/>
              <a:rect l="l" t="t" r="r" b="b"/>
              <a:pathLst>
                <a:path w="4898390">
                  <a:moveTo>
                    <a:pt x="0" y="0"/>
                  </a:moveTo>
                  <a:lnTo>
                    <a:pt x="4898136" y="0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813804" y="740664"/>
              <a:ext cx="184785" cy="281940"/>
            </a:xfrm>
            <a:custGeom>
              <a:avLst/>
              <a:gdLst/>
              <a:ahLst/>
              <a:cxnLst/>
              <a:rect l="l" t="t" r="r" b="b"/>
              <a:pathLst>
                <a:path w="184784" h="281940">
                  <a:moveTo>
                    <a:pt x="108457" y="0"/>
                  </a:moveTo>
                  <a:lnTo>
                    <a:pt x="0" y="216915"/>
                  </a:lnTo>
                  <a:lnTo>
                    <a:pt x="10160" y="281686"/>
                  </a:lnTo>
                  <a:lnTo>
                    <a:pt x="75692" y="236855"/>
                  </a:lnTo>
                  <a:lnTo>
                    <a:pt x="77216" y="233807"/>
                  </a:lnTo>
                  <a:lnTo>
                    <a:pt x="31496" y="249300"/>
                  </a:lnTo>
                  <a:lnTo>
                    <a:pt x="22605" y="247014"/>
                  </a:lnTo>
                  <a:lnTo>
                    <a:pt x="17906" y="217932"/>
                  </a:lnTo>
                  <a:lnTo>
                    <a:pt x="22987" y="212471"/>
                  </a:lnTo>
                  <a:lnTo>
                    <a:pt x="29972" y="208787"/>
                  </a:lnTo>
                  <a:lnTo>
                    <a:pt x="102107" y="184403"/>
                  </a:lnTo>
                  <a:lnTo>
                    <a:pt x="184403" y="20320"/>
                  </a:lnTo>
                  <a:lnTo>
                    <a:pt x="10845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3775" y="925068"/>
              <a:ext cx="72135" cy="6489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8104" y="690372"/>
              <a:ext cx="91440" cy="59436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8505443" y="3922776"/>
            <a:ext cx="192405" cy="288290"/>
            <a:chOff x="8505443" y="3922776"/>
            <a:chExt cx="192405" cy="288290"/>
          </a:xfrm>
        </p:grpSpPr>
        <p:sp>
          <p:nvSpPr>
            <p:cNvPr id="71" name="object 71"/>
            <p:cNvSpPr/>
            <p:nvPr/>
          </p:nvSpPr>
          <p:spPr>
            <a:xfrm>
              <a:off x="8511539" y="3928872"/>
              <a:ext cx="179705" cy="276225"/>
            </a:xfrm>
            <a:custGeom>
              <a:avLst/>
              <a:gdLst/>
              <a:ahLst/>
              <a:cxnLst/>
              <a:rect l="l" t="t" r="r" b="b"/>
              <a:pathLst>
                <a:path w="179704" h="276225">
                  <a:moveTo>
                    <a:pt x="179704" y="0"/>
                  </a:moveTo>
                  <a:lnTo>
                    <a:pt x="89788" y="0"/>
                  </a:lnTo>
                  <a:lnTo>
                    <a:pt x="0" y="137921"/>
                  </a:lnTo>
                  <a:lnTo>
                    <a:pt x="89788" y="275843"/>
                  </a:lnTo>
                  <a:lnTo>
                    <a:pt x="179704" y="275843"/>
                  </a:lnTo>
                  <a:lnTo>
                    <a:pt x="89788" y="137921"/>
                  </a:lnTo>
                  <a:lnTo>
                    <a:pt x="179704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511539" y="3928872"/>
              <a:ext cx="179705" cy="276225"/>
            </a:xfrm>
            <a:custGeom>
              <a:avLst/>
              <a:gdLst/>
              <a:ahLst/>
              <a:cxnLst/>
              <a:rect l="l" t="t" r="r" b="b"/>
              <a:pathLst>
                <a:path w="179704" h="276225">
                  <a:moveTo>
                    <a:pt x="179704" y="275843"/>
                  </a:moveTo>
                  <a:lnTo>
                    <a:pt x="89788" y="275843"/>
                  </a:lnTo>
                  <a:lnTo>
                    <a:pt x="0" y="137921"/>
                  </a:lnTo>
                  <a:lnTo>
                    <a:pt x="89788" y="0"/>
                  </a:lnTo>
                  <a:lnTo>
                    <a:pt x="179704" y="0"/>
                  </a:lnTo>
                  <a:lnTo>
                    <a:pt x="89788" y="137921"/>
                  </a:lnTo>
                  <a:lnTo>
                    <a:pt x="179704" y="275843"/>
                  </a:lnTo>
                  <a:close/>
                </a:path>
              </a:pathLst>
            </a:custGeom>
            <a:ln w="12191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8497823" y="2161032"/>
            <a:ext cx="190500" cy="288290"/>
            <a:chOff x="8497823" y="2161032"/>
            <a:chExt cx="190500" cy="288290"/>
          </a:xfrm>
        </p:grpSpPr>
        <p:sp>
          <p:nvSpPr>
            <p:cNvPr id="74" name="object 74"/>
            <p:cNvSpPr/>
            <p:nvPr/>
          </p:nvSpPr>
          <p:spPr>
            <a:xfrm>
              <a:off x="8503919" y="2167128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4" h="276225">
                  <a:moveTo>
                    <a:pt x="178180" y="0"/>
                  </a:moveTo>
                  <a:lnTo>
                    <a:pt x="89026" y="0"/>
                  </a:lnTo>
                  <a:lnTo>
                    <a:pt x="0" y="137922"/>
                  </a:lnTo>
                  <a:lnTo>
                    <a:pt x="89026" y="275844"/>
                  </a:lnTo>
                  <a:lnTo>
                    <a:pt x="178180" y="275844"/>
                  </a:lnTo>
                  <a:lnTo>
                    <a:pt x="89026" y="137922"/>
                  </a:lnTo>
                  <a:lnTo>
                    <a:pt x="178180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503919" y="2167128"/>
              <a:ext cx="178435" cy="276225"/>
            </a:xfrm>
            <a:custGeom>
              <a:avLst/>
              <a:gdLst/>
              <a:ahLst/>
              <a:cxnLst/>
              <a:rect l="l" t="t" r="r" b="b"/>
              <a:pathLst>
                <a:path w="178434" h="276225">
                  <a:moveTo>
                    <a:pt x="178180" y="275844"/>
                  </a:moveTo>
                  <a:lnTo>
                    <a:pt x="89026" y="275844"/>
                  </a:lnTo>
                  <a:lnTo>
                    <a:pt x="0" y="137922"/>
                  </a:lnTo>
                  <a:lnTo>
                    <a:pt x="89026" y="0"/>
                  </a:lnTo>
                  <a:lnTo>
                    <a:pt x="178180" y="0"/>
                  </a:lnTo>
                  <a:lnTo>
                    <a:pt x="89026" y="137922"/>
                  </a:lnTo>
                  <a:lnTo>
                    <a:pt x="178180" y="275844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8502395" y="3002279"/>
            <a:ext cx="190500" cy="286385"/>
            <a:chOff x="8502395" y="3002279"/>
            <a:chExt cx="190500" cy="286385"/>
          </a:xfrm>
        </p:grpSpPr>
        <p:sp>
          <p:nvSpPr>
            <p:cNvPr id="77" name="object 77"/>
            <p:cNvSpPr/>
            <p:nvPr/>
          </p:nvSpPr>
          <p:spPr>
            <a:xfrm>
              <a:off x="8508491" y="3008375"/>
              <a:ext cx="178435" cy="274320"/>
            </a:xfrm>
            <a:custGeom>
              <a:avLst/>
              <a:gdLst/>
              <a:ahLst/>
              <a:cxnLst/>
              <a:rect l="l" t="t" r="r" b="b"/>
              <a:pathLst>
                <a:path w="178434" h="274320">
                  <a:moveTo>
                    <a:pt x="178180" y="0"/>
                  </a:moveTo>
                  <a:lnTo>
                    <a:pt x="89026" y="0"/>
                  </a:lnTo>
                  <a:lnTo>
                    <a:pt x="0" y="137160"/>
                  </a:lnTo>
                  <a:lnTo>
                    <a:pt x="89026" y="274193"/>
                  </a:lnTo>
                  <a:lnTo>
                    <a:pt x="178180" y="274193"/>
                  </a:lnTo>
                  <a:lnTo>
                    <a:pt x="89026" y="137160"/>
                  </a:lnTo>
                  <a:lnTo>
                    <a:pt x="178180" y="0"/>
                  </a:lnTo>
                  <a:close/>
                </a:path>
              </a:pathLst>
            </a:custGeom>
            <a:solidFill>
              <a:srgbClr val="1F8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508491" y="3008375"/>
              <a:ext cx="178435" cy="274320"/>
            </a:xfrm>
            <a:custGeom>
              <a:avLst/>
              <a:gdLst/>
              <a:ahLst/>
              <a:cxnLst/>
              <a:rect l="l" t="t" r="r" b="b"/>
              <a:pathLst>
                <a:path w="178434" h="274320">
                  <a:moveTo>
                    <a:pt x="178180" y="274193"/>
                  </a:moveTo>
                  <a:lnTo>
                    <a:pt x="89026" y="274193"/>
                  </a:lnTo>
                  <a:lnTo>
                    <a:pt x="0" y="137160"/>
                  </a:lnTo>
                  <a:lnTo>
                    <a:pt x="89026" y="0"/>
                  </a:lnTo>
                  <a:lnTo>
                    <a:pt x="178180" y="0"/>
                  </a:lnTo>
                  <a:lnTo>
                    <a:pt x="89026" y="137160"/>
                  </a:lnTo>
                  <a:lnTo>
                    <a:pt x="178180" y="274193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9" name="object 7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80731" y="86868"/>
            <a:ext cx="728472" cy="512063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59495" y="80772"/>
            <a:ext cx="885444" cy="524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27876" t="-22897" r="-27876" b="-22897"/>
          <a:stretch/>
        </p:blipFill>
        <p:spPr>
          <a:xfrm>
            <a:off x="-2548932" y="-1205440"/>
            <a:ext cx="14241863" cy="755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555</Words>
  <Application>Microsoft Office PowerPoint</Application>
  <PresentationFormat>Экран (16:9)</PresentationFormat>
  <Paragraphs>70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Microsoft Sans Serif</vt:lpstr>
      <vt:lpstr>Segoe Print</vt:lpstr>
      <vt:lpstr>Segoe Script</vt:lpstr>
      <vt:lpstr>Times New Roman</vt:lpstr>
      <vt:lpstr>Wingdings</vt:lpstr>
      <vt:lpstr>Office Theme</vt:lpstr>
      <vt:lpstr>Организация проведения ВПР в 2024- 2025 учебном году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sch10-19</cp:lastModifiedBy>
  <cp:revision>4</cp:revision>
  <dcterms:created xsi:type="dcterms:W3CDTF">2024-11-08T04:36:53Z</dcterms:created>
  <dcterms:modified xsi:type="dcterms:W3CDTF">2024-12-04T10:13:32Z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2024-11-01T00:00:00Z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2024-11-08T00:00:00Z</vt:filetime>
  </property>
</Properties>
</file>